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Layouts/slideLayout6.xml" ContentType="application/vnd.openxmlformats-officedocument.presentationml.slideLayout+xml"/>
  <Override PartName="/ppt/notesSlides/notesSlide38.xml" ContentType="application/vnd.openxmlformats-officedocument.presentationml.notesSlide+xml"/>
  <Override PartName="/ppt/notesSlides/notesSlide49.xml" ContentType="application/vnd.openxmlformats-officedocument.presentationml.notesSlide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27.xml" ContentType="application/vnd.openxmlformats-officedocument.presentationml.notesSlide+xml"/>
  <Override PartName="/ppt/notesSlides/notesSlide45.xml" ContentType="application/vnd.openxmlformats-officedocument.presentationml.notesSlide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notesSlides/notesSlide34.xml" ContentType="application/vnd.openxmlformats-officedocument.presentationml.notes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notesSlides/notesSlide23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8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46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53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51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notesSlides/notesSlide29.xml" ContentType="application/vnd.openxmlformats-officedocument.presentationml.notesSlide+xml"/>
  <Override PartName="/ppt/notesSlides/notesSlide47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notesSlides/notesSlide18.xml" ContentType="application/vnd.openxmlformats-officedocument.presentationml.notesSlide+xml"/>
  <Override PartName="/ppt/notesSlides/notesSlide36.xml" ContentType="application/vnd.openxmlformats-officedocument.presentationml.notes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notesSlides/notesSlide25.xml" ContentType="application/vnd.openxmlformats-officedocument.presentationml.notesSlide+xml"/>
  <Override PartName="/ppt/notesSlides/notesSlide43.xml" ContentType="application/vnd.openxmlformats-officedocument.presentationml.notes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50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55"/>
  </p:notesMasterIdLst>
  <p:sldIdLst>
    <p:sldId id="256" r:id="rId2"/>
    <p:sldId id="257" r:id="rId3"/>
    <p:sldId id="258" r:id="rId4"/>
    <p:sldId id="259" r:id="rId5"/>
    <p:sldId id="276" r:id="rId6"/>
    <p:sldId id="349" r:id="rId7"/>
    <p:sldId id="266" r:id="rId8"/>
    <p:sldId id="268" r:id="rId9"/>
    <p:sldId id="269" r:id="rId10"/>
    <p:sldId id="267" r:id="rId11"/>
    <p:sldId id="271" r:id="rId12"/>
    <p:sldId id="272" r:id="rId13"/>
    <p:sldId id="273" r:id="rId14"/>
    <p:sldId id="275" r:id="rId15"/>
    <p:sldId id="278" r:id="rId16"/>
    <p:sldId id="277" r:id="rId17"/>
    <p:sldId id="262" r:id="rId18"/>
    <p:sldId id="279" r:id="rId19"/>
    <p:sldId id="280" r:id="rId20"/>
    <p:sldId id="281" r:id="rId21"/>
    <p:sldId id="282" r:id="rId22"/>
    <p:sldId id="283" r:id="rId23"/>
    <p:sldId id="285" r:id="rId24"/>
    <p:sldId id="286" r:id="rId25"/>
    <p:sldId id="296" r:id="rId26"/>
    <p:sldId id="284" r:id="rId27"/>
    <p:sldId id="289" r:id="rId28"/>
    <p:sldId id="288" r:id="rId29"/>
    <p:sldId id="290" r:id="rId30"/>
    <p:sldId id="291" r:id="rId31"/>
    <p:sldId id="295" r:id="rId32"/>
    <p:sldId id="294" r:id="rId33"/>
    <p:sldId id="347" r:id="rId34"/>
    <p:sldId id="348" r:id="rId35"/>
    <p:sldId id="292" r:id="rId36"/>
    <p:sldId id="304" r:id="rId37"/>
    <p:sldId id="305" r:id="rId38"/>
    <p:sldId id="306" r:id="rId39"/>
    <p:sldId id="309" r:id="rId40"/>
    <p:sldId id="321" r:id="rId41"/>
    <p:sldId id="320" r:id="rId42"/>
    <p:sldId id="353" r:id="rId43"/>
    <p:sldId id="328" r:id="rId44"/>
    <p:sldId id="323" r:id="rId45"/>
    <p:sldId id="326" r:id="rId46"/>
    <p:sldId id="322" r:id="rId47"/>
    <p:sldId id="327" r:id="rId48"/>
    <p:sldId id="333" r:id="rId49"/>
    <p:sldId id="331" r:id="rId50"/>
    <p:sldId id="335" r:id="rId51"/>
    <p:sldId id="336" r:id="rId52"/>
    <p:sldId id="341" r:id="rId53"/>
    <p:sldId id="354" r:id="rId5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324" autoAdjust="0"/>
    <p:restoredTop sz="94660"/>
  </p:normalViewPr>
  <p:slideViewPr>
    <p:cSldViewPr>
      <p:cViewPr varScale="1">
        <p:scale>
          <a:sx n="103" d="100"/>
          <a:sy n="103" d="100"/>
        </p:scale>
        <p:origin x="-216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F6474FC-FD06-41BA-9A28-970111C38699}" type="datetimeFigureOut">
              <a:rPr lang="en-US" smtClean="0"/>
              <a:pPr/>
              <a:t>8/10/2011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8F30DD0-2665-48A0-83C6-88A677C393F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F30DD0-2665-48A0-83C6-88A677C393F2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F30DD0-2665-48A0-83C6-88A677C393F2}" type="slidenum">
              <a:rPr lang="en-US" smtClean="0"/>
              <a:pPr/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F30DD0-2665-48A0-83C6-88A677C393F2}" type="slidenum">
              <a:rPr lang="en-US" smtClean="0"/>
              <a:pPr/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F30DD0-2665-48A0-83C6-88A677C393F2}" type="slidenum">
              <a:rPr lang="en-US" smtClean="0"/>
              <a:pPr/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F30DD0-2665-48A0-83C6-88A677C393F2}" type="slidenum">
              <a:rPr lang="en-US" smtClean="0"/>
              <a:pPr/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F30DD0-2665-48A0-83C6-88A677C393F2}" type="slidenum">
              <a:rPr lang="en-US" smtClean="0"/>
              <a:pPr/>
              <a:t>14</a:t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F30DD0-2665-48A0-83C6-88A677C393F2}" type="slidenum">
              <a:rPr lang="en-US" smtClean="0"/>
              <a:pPr/>
              <a:t>15</a:t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F30DD0-2665-48A0-83C6-88A677C393F2}" type="slidenum">
              <a:rPr lang="en-US" smtClean="0"/>
              <a:pPr/>
              <a:t>16</a:t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F30DD0-2665-48A0-83C6-88A677C393F2}" type="slidenum">
              <a:rPr lang="en-US" smtClean="0"/>
              <a:pPr/>
              <a:t>17</a:t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F30DD0-2665-48A0-83C6-88A677C393F2}" type="slidenum">
              <a:rPr lang="en-US" smtClean="0"/>
              <a:pPr/>
              <a:t>18</a:t>
            </a:fld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F30DD0-2665-48A0-83C6-88A677C393F2}" type="slidenum">
              <a:rPr lang="en-US" smtClean="0"/>
              <a:pPr/>
              <a:t>19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F30DD0-2665-48A0-83C6-88A677C393F2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F30DD0-2665-48A0-83C6-88A677C393F2}" type="slidenum">
              <a:rPr lang="en-US" smtClean="0"/>
              <a:pPr/>
              <a:t>20</a:t>
            </a:fld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F30DD0-2665-48A0-83C6-88A677C393F2}" type="slidenum">
              <a:rPr lang="en-US" smtClean="0"/>
              <a:pPr/>
              <a:t>21</a:t>
            </a:fld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F30DD0-2665-48A0-83C6-88A677C393F2}" type="slidenum">
              <a:rPr lang="en-US" smtClean="0"/>
              <a:pPr/>
              <a:t>22</a:t>
            </a:fld>
            <a:endParaRPr 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F30DD0-2665-48A0-83C6-88A677C393F2}" type="slidenum">
              <a:rPr lang="en-US" smtClean="0"/>
              <a:pPr/>
              <a:t>23</a:t>
            </a:fld>
            <a:endParaRPr 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F30DD0-2665-48A0-83C6-88A677C393F2}" type="slidenum">
              <a:rPr lang="en-US" smtClean="0"/>
              <a:pPr/>
              <a:t>24</a:t>
            </a:fld>
            <a:endParaRPr 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F30DD0-2665-48A0-83C6-88A677C393F2}" type="slidenum">
              <a:rPr lang="en-US" smtClean="0"/>
              <a:pPr/>
              <a:t>25</a:t>
            </a:fld>
            <a:endParaRPr 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F30DD0-2665-48A0-83C6-88A677C393F2}" type="slidenum">
              <a:rPr lang="en-US" smtClean="0"/>
              <a:pPr/>
              <a:t>26</a:t>
            </a:fld>
            <a:endParaRPr 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F30DD0-2665-48A0-83C6-88A677C393F2}" type="slidenum">
              <a:rPr lang="en-US" smtClean="0"/>
              <a:pPr/>
              <a:t>27</a:t>
            </a:fld>
            <a:endParaRPr 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F30DD0-2665-48A0-83C6-88A677C393F2}" type="slidenum">
              <a:rPr lang="en-US" smtClean="0"/>
              <a:pPr/>
              <a:t>28</a:t>
            </a:fld>
            <a:endParaRPr 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F30DD0-2665-48A0-83C6-88A677C393F2}" type="slidenum">
              <a:rPr lang="en-US" smtClean="0"/>
              <a:pPr/>
              <a:t>29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F30DD0-2665-48A0-83C6-88A677C393F2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F30DD0-2665-48A0-83C6-88A677C393F2}" type="slidenum">
              <a:rPr lang="en-US" smtClean="0"/>
              <a:pPr/>
              <a:t>30</a:t>
            </a:fld>
            <a:endParaRPr 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F30DD0-2665-48A0-83C6-88A677C393F2}" type="slidenum">
              <a:rPr lang="en-US" smtClean="0"/>
              <a:pPr/>
              <a:t>31</a:t>
            </a:fld>
            <a:endParaRPr 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F30DD0-2665-48A0-83C6-88A677C393F2}" type="slidenum">
              <a:rPr lang="en-US" smtClean="0"/>
              <a:pPr/>
              <a:t>32</a:t>
            </a:fld>
            <a:endParaRPr 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F30DD0-2665-48A0-83C6-88A677C393F2}" type="slidenum">
              <a:rPr lang="en-US" smtClean="0"/>
              <a:pPr/>
              <a:t>33</a:t>
            </a:fld>
            <a:endParaRPr 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F30DD0-2665-48A0-83C6-88A677C393F2}" type="slidenum">
              <a:rPr lang="en-US" smtClean="0"/>
              <a:pPr/>
              <a:t>34</a:t>
            </a:fld>
            <a:endParaRPr 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F30DD0-2665-48A0-83C6-88A677C393F2}" type="slidenum">
              <a:rPr lang="en-US" smtClean="0"/>
              <a:pPr/>
              <a:t>35</a:t>
            </a:fld>
            <a:endParaRPr 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F30DD0-2665-48A0-83C6-88A677C393F2}" type="slidenum">
              <a:rPr lang="en-US" smtClean="0"/>
              <a:pPr/>
              <a:t>36</a:t>
            </a:fld>
            <a:endParaRPr lang="en-US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F30DD0-2665-48A0-83C6-88A677C393F2}" type="slidenum">
              <a:rPr lang="en-US" smtClean="0"/>
              <a:pPr/>
              <a:t>37</a:t>
            </a:fld>
            <a:endParaRPr lang="en-US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F30DD0-2665-48A0-83C6-88A677C393F2}" type="slidenum">
              <a:rPr lang="en-US" smtClean="0"/>
              <a:pPr/>
              <a:t>38</a:t>
            </a:fld>
            <a:endParaRPr lang="en-US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F30DD0-2665-48A0-83C6-88A677C393F2}" type="slidenum">
              <a:rPr lang="en-US" smtClean="0"/>
              <a:pPr/>
              <a:t>39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F30DD0-2665-48A0-83C6-88A677C393F2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F30DD0-2665-48A0-83C6-88A677C393F2}" type="slidenum">
              <a:rPr lang="en-US" smtClean="0"/>
              <a:pPr/>
              <a:t>40</a:t>
            </a:fld>
            <a:endParaRPr lang="en-US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F30DD0-2665-48A0-83C6-88A677C393F2}" type="slidenum">
              <a:rPr lang="en-US" smtClean="0"/>
              <a:pPr/>
              <a:t>41</a:t>
            </a:fld>
            <a:endParaRPr lang="en-US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F30DD0-2665-48A0-83C6-88A677C393F2}" type="slidenum">
              <a:rPr lang="en-US" smtClean="0"/>
              <a:pPr/>
              <a:t>42</a:t>
            </a:fld>
            <a:endParaRPr lang="en-US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F30DD0-2665-48A0-83C6-88A677C393F2}" type="slidenum">
              <a:rPr lang="en-US" smtClean="0"/>
              <a:pPr/>
              <a:t>43</a:t>
            </a:fld>
            <a:endParaRPr lang="en-US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F30DD0-2665-48A0-83C6-88A677C393F2}" type="slidenum">
              <a:rPr lang="en-US" smtClean="0"/>
              <a:pPr/>
              <a:t>44</a:t>
            </a:fld>
            <a:endParaRPr lang="en-US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F30DD0-2665-48A0-83C6-88A677C393F2}" type="slidenum">
              <a:rPr lang="en-US" smtClean="0"/>
              <a:pPr/>
              <a:t>45</a:t>
            </a:fld>
            <a:endParaRPr lang="en-US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F30DD0-2665-48A0-83C6-88A677C393F2}" type="slidenum">
              <a:rPr lang="en-US" smtClean="0"/>
              <a:pPr/>
              <a:t>46</a:t>
            </a:fld>
            <a:endParaRPr lang="en-US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F30DD0-2665-48A0-83C6-88A677C393F2}" type="slidenum">
              <a:rPr lang="en-US" smtClean="0"/>
              <a:pPr/>
              <a:t>47</a:t>
            </a:fld>
            <a:endParaRPr lang="en-US"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F30DD0-2665-48A0-83C6-88A677C393F2}" type="slidenum">
              <a:rPr lang="en-US" smtClean="0"/>
              <a:pPr/>
              <a:t>48</a:t>
            </a:fld>
            <a:endParaRPr lang="en-US"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F30DD0-2665-48A0-83C6-88A677C393F2}" type="slidenum">
              <a:rPr lang="en-US" smtClean="0"/>
              <a:pPr/>
              <a:t>49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F30DD0-2665-48A0-83C6-88A677C393F2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F30DD0-2665-48A0-83C6-88A677C393F2}" type="slidenum">
              <a:rPr lang="en-US" smtClean="0"/>
              <a:pPr/>
              <a:t>50</a:t>
            </a:fld>
            <a:endParaRPr lang="en-US"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F30DD0-2665-48A0-83C6-88A677C393F2}" type="slidenum">
              <a:rPr lang="en-US" smtClean="0"/>
              <a:pPr/>
              <a:t>51</a:t>
            </a:fld>
            <a:endParaRPr lang="en-US"/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F30DD0-2665-48A0-83C6-88A677C393F2}" type="slidenum">
              <a:rPr lang="en-US" smtClean="0"/>
              <a:pPr/>
              <a:t>52</a:t>
            </a:fld>
            <a:endParaRPr lang="en-US"/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F30DD0-2665-48A0-83C6-88A677C393F2}" type="slidenum">
              <a:rPr lang="en-US" smtClean="0"/>
              <a:pPr/>
              <a:t>53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F30DD0-2665-48A0-83C6-88A677C393F2}" type="slidenum">
              <a:rPr lang="en-US" smtClean="0"/>
              <a:pPr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F30DD0-2665-48A0-83C6-88A677C393F2}" type="slidenum">
              <a:rPr lang="en-US" smtClean="0"/>
              <a:pPr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F30DD0-2665-48A0-83C6-88A677C393F2}" type="slidenum">
              <a:rPr lang="en-US" smtClean="0"/>
              <a:pPr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F30DD0-2665-48A0-83C6-88A677C393F2}" type="slidenum">
              <a:rPr lang="en-US" smtClean="0"/>
              <a:pPr/>
              <a:t>9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8EAC16-9A87-4625-9BCB-6F6213D7704C}" type="datetimeFigureOut">
              <a:rPr lang="en-US" smtClean="0"/>
              <a:pPr/>
              <a:t>8/10/2011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83C55C-9BE8-455E-B45D-0CA7B79CC4A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8EAC16-9A87-4625-9BCB-6F6213D7704C}" type="datetimeFigureOut">
              <a:rPr lang="en-US" smtClean="0"/>
              <a:pPr/>
              <a:t>8/10/2011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83C55C-9BE8-455E-B45D-0CA7B79CC4A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8EAC16-9A87-4625-9BCB-6F6213D7704C}" type="datetimeFigureOut">
              <a:rPr lang="en-US" smtClean="0"/>
              <a:pPr/>
              <a:t>8/10/2011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83C55C-9BE8-455E-B45D-0CA7B79CC4A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8EAC16-9A87-4625-9BCB-6F6213D7704C}" type="datetimeFigureOut">
              <a:rPr lang="en-US" smtClean="0"/>
              <a:pPr/>
              <a:t>8/10/2011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83C55C-9BE8-455E-B45D-0CA7B79CC4A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8EAC16-9A87-4625-9BCB-6F6213D7704C}" type="datetimeFigureOut">
              <a:rPr lang="en-US" smtClean="0"/>
              <a:pPr/>
              <a:t>8/10/2011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83C55C-9BE8-455E-B45D-0CA7B79CC4A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8EAC16-9A87-4625-9BCB-6F6213D7704C}" type="datetimeFigureOut">
              <a:rPr lang="en-US" smtClean="0"/>
              <a:pPr/>
              <a:t>8/10/2011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83C55C-9BE8-455E-B45D-0CA7B79CC4A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8EAC16-9A87-4625-9BCB-6F6213D7704C}" type="datetimeFigureOut">
              <a:rPr lang="en-US" smtClean="0"/>
              <a:pPr/>
              <a:t>8/10/2011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83C55C-9BE8-455E-B45D-0CA7B79CC4A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8EAC16-9A87-4625-9BCB-6F6213D7704C}" type="datetimeFigureOut">
              <a:rPr lang="en-US" smtClean="0"/>
              <a:pPr/>
              <a:t>8/10/2011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83C55C-9BE8-455E-B45D-0CA7B79CC4A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8EAC16-9A87-4625-9BCB-6F6213D7704C}" type="datetimeFigureOut">
              <a:rPr lang="en-US" smtClean="0"/>
              <a:pPr/>
              <a:t>8/10/2011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83C55C-9BE8-455E-B45D-0CA7B79CC4A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8EAC16-9A87-4625-9BCB-6F6213D7704C}" type="datetimeFigureOut">
              <a:rPr lang="en-US" smtClean="0"/>
              <a:pPr/>
              <a:t>8/10/2011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83C55C-9BE8-455E-B45D-0CA7B79CC4A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8EAC16-9A87-4625-9BCB-6F6213D7704C}" type="datetimeFigureOut">
              <a:rPr lang="en-US" smtClean="0"/>
              <a:pPr/>
              <a:t>8/10/2011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3383C55C-9BE8-455E-B45D-0CA7B79CC4A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DD8EAC16-9A87-4625-9BCB-6F6213D7704C}" type="datetimeFigureOut">
              <a:rPr lang="en-US" smtClean="0"/>
              <a:pPr/>
              <a:t>8/10/2011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3383C55C-9BE8-455E-B45D-0CA7B79CC4AE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11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jpe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7" Type="http://schemas.openxmlformats.org/officeDocument/2006/relationships/image" Target="../media/image15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1.jpe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eg"/><Relationship Id="rId3" Type="http://schemas.openxmlformats.org/officeDocument/2006/relationships/image" Target="../media/image12.jpeg"/><Relationship Id="rId7" Type="http://schemas.openxmlformats.org/officeDocument/2006/relationships/image" Target="../media/image15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1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9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7" Type="http://schemas.openxmlformats.org/officeDocument/2006/relationships/image" Target="../media/image20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9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7" Type="http://schemas.openxmlformats.org/officeDocument/2006/relationships/image" Target="../media/image17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jpeg"/><Relationship Id="rId5" Type="http://schemas.openxmlformats.org/officeDocument/2006/relationships/image" Target="../media/image21.jpeg"/><Relationship Id="rId4" Type="http://schemas.openxmlformats.org/officeDocument/2006/relationships/image" Target="../media/image18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5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7" Type="http://schemas.openxmlformats.org/officeDocument/2006/relationships/image" Target="../media/image24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png"/><Relationship Id="rId5" Type="http://schemas.openxmlformats.org/officeDocument/2006/relationships/image" Target="../media/image25.jpeg"/><Relationship Id="rId4" Type="http://schemas.openxmlformats.org/officeDocument/2006/relationships/image" Target="../media/image22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7" Type="http://schemas.openxmlformats.org/officeDocument/2006/relationships/image" Target="../media/image24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png"/><Relationship Id="rId5" Type="http://schemas.openxmlformats.org/officeDocument/2006/relationships/image" Target="../media/image25.jpeg"/><Relationship Id="rId4" Type="http://schemas.openxmlformats.org/officeDocument/2006/relationships/image" Target="../media/image22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7" Type="http://schemas.openxmlformats.org/officeDocument/2006/relationships/image" Target="../media/image32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34.jpe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3" Type="http://schemas.openxmlformats.org/officeDocument/2006/relationships/image" Target="../media/image33.jpeg"/><Relationship Id="rId7" Type="http://schemas.openxmlformats.org/officeDocument/2006/relationships/image" Target="../media/image31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png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png"/><Relationship Id="rId3" Type="http://schemas.openxmlformats.org/officeDocument/2006/relationships/image" Target="../media/image42.jpeg"/><Relationship Id="rId7" Type="http://schemas.openxmlformats.org/officeDocument/2006/relationships/image" Target="../media/image39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1.png"/><Relationship Id="rId5" Type="http://schemas.openxmlformats.org/officeDocument/2006/relationships/image" Target="../media/image34.jpeg"/><Relationship Id="rId4" Type="http://schemas.openxmlformats.org/officeDocument/2006/relationships/image" Target="../media/image43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6.png"/><Relationship Id="rId4" Type="http://schemas.openxmlformats.org/officeDocument/2006/relationships/image" Target="../media/image45.png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png"/><Relationship Id="rId3" Type="http://schemas.openxmlformats.org/officeDocument/2006/relationships/image" Target="../media/image47.jpeg"/><Relationship Id="rId7" Type="http://schemas.openxmlformats.org/officeDocument/2006/relationships/image" Target="../media/image45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4.png"/><Relationship Id="rId5" Type="http://schemas.openxmlformats.org/officeDocument/2006/relationships/image" Target="../media/image34.jpeg"/><Relationship Id="rId4" Type="http://schemas.openxmlformats.org/officeDocument/2006/relationships/image" Target="../media/image48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jpeg"/><Relationship Id="rId3" Type="http://schemas.openxmlformats.org/officeDocument/2006/relationships/image" Target="../media/image49.png"/><Relationship Id="rId7" Type="http://schemas.openxmlformats.org/officeDocument/2006/relationships/image" Target="../media/image53.jpe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2.jpeg"/><Relationship Id="rId5" Type="http://schemas.openxmlformats.org/officeDocument/2006/relationships/image" Target="../media/image51.jpeg"/><Relationship Id="rId4" Type="http://schemas.openxmlformats.org/officeDocument/2006/relationships/image" Target="../media/image50.jpeg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jpeg"/><Relationship Id="rId3" Type="http://schemas.openxmlformats.org/officeDocument/2006/relationships/image" Target="../media/image34.jpeg"/><Relationship Id="rId7" Type="http://schemas.openxmlformats.org/officeDocument/2006/relationships/image" Target="../media/image53.jpe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0.jpeg"/><Relationship Id="rId5" Type="http://schemas.openxmlformats.org/officeDocument/2006/relationships/image" Target="../media/image56.jpeg"/><Relationship Id="rId4" Type="http://schemas.openxmlformats.org/officeDocument/2006/relationships/image" Target="../media/image55.jpe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9.png"/><Relationship Id="rId4" Type="http://schemas.openxmlformats.org/officeDocument/2006/relationships/image" Target="../media/image58.png"/></Relationships>
</file>

<file path=ppt/slides/_rels/slide4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1.jpeg"/><Relationship Id="rId3" Type="http://schemas.openxmlformats.org/officeDocument/2006/relationships/image" Target="../media/image34.jpeg"/><Relationship Id="rId7" Type="http://schemas.openxmlformats.org/officeDocument/2006/relationships/image" Target="../media/image60.jpe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9.png"/><Relationship Id="rId5" Type="http://schemas.openxmlformats.org/officeDocument/2006/relationships/image" Target="../media/image58.png"/><Relationship Id="rId4" Type="http://schemas.openxmlformats.org/officeDocument/2006/relationships/image" Target="../media/image57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4.png"/><Relationship Id="rId4" Type="http://schemas.openxmlformats.org/officeDocument/2006/relationships/image" Target="../media/image63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7" Type="http://schemas.openxmlformats.org/officeDocument/2006/relationships/image" Target="../media/image64.pn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3.png"/><Relationship Id="rId5" Type="http://schemas.openxmlformats.org/officeDocument/2006/relationships/image" Target="../media/image62.png"/><Relationship Id="rId4" Type="http://schemas.openxmlformats.org/officeDocument/2006/relationships/image" Target="../media/image34.jpeg"/></Relationships>
</file>

<file path=ppt/slides/_rels/slide4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1.png"/><Relationship Id="rId3" Type="http://schemas.openxmlformats.org/officeDocument/2006/relationships/image" Target="../media/image66.png"/><Relationship Id="rId7" Type="http://schemas.openxmlformats.org/officeDocument/2006/relationships/image" Target="../media/image70.pn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9.png"/><Relationship Id="rId5" Type="http://schemas.openxmlformats.org/officeDocument/2006/relationships/image" Target="../media/image68.png"/><Relationship Id="rId4" Type="http://schemas.openxmlformats.org/officeDocument/2006/relationships/image" Target="../media/image6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4.png"/><Relationship Id="rId4" Type="http://schemas.openxmlformats.org/officeDocument/2006/relationships/image" Target="../media/image73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7" Type="http://schemas.openxmlformats.org/officeDocument/2006/relationships/image" Target="../media/image75.jpe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4.png"/><Relationship Id="rId5" Type="http://schemas.openxmlformats.org/officeDocument/2006/relationships/image" Target="../media/image73.png"/><Relationship Id="rId4" Type="http://schemas.openxmlformats.org/officeDocument/2006/relationships/image" Target="../media/image72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jpe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11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jpe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3400" y="609600"/>
            <a:ext cx="7924800" cy="3200400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 smtClean="0"/>
              <a:t>AN INTRODUCTION TO MICROLEPIDOPTERA:</a:t>
            </a:r>
            <a:br>
              <a:rPr lang="en-US" dirty="0" smtClean="0"/>
            </a:br>
            <a:r>
              <a:rPr lang="en-US" sz="4400" dirty="0" smtClean="0"/>
              <a:t>Phylogeny, Classification, </a:t>
            </a:r>
            <a:br>
              <a:rPr lang="en-US" sz="4400" dirty="0" smtClean="0"/>
            </a:br>
            <a:r>
              <a:rPr lang="en-US" sz="4400" dirty="0" smtClean="0"/>
              <a:t>Diversity, and Morphology</a:t>
            </a:r>
            <a:br>
              <a:rPr lang="en-US" sz="4400" dirty="0" smtClean="0"/>
            </a:br>
            <a:r>
              <a:rPr lang="en-US" sz="3100" dirty="0" smtClean="0">
                <a:solidFill>
                  <a:srgbClr val="FFFF00"/>
                </a:solidFill>
              </a:rPr>
              <a:t>(gag me with a spoon!)</a:t>
            </a:r>
            <a:endParaRPr lang="en-US" sz="3100" dirty="0">
              <a:solidFill>
                <a:srgbClr val="FFFF00"/>
              </a:solidFill>
            </a:endParaRPr>
          </a:p>
        </p:txBody>
      </p:sp>
      <p:pic>
        <p:nvPicPr>
          <p:cNvPr id="4" name="Picture 5" descr="C:\Documents and Settings\User\My Documents\My Pictures\probosci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0800000">
            <a:off x="3429000" y="4267200"/>
            <a:ext cx="1981200" cy="205184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0"/>
            <a:ext cx="8229600" cy="685800"/>
          </a:xfrm>
        </p:spPr>
        <p:txBody>
          <a:bodyPr>
            <a:normAutofit fontScale="90000"/>
          </a:bodyPr>
          <a:lstStyle/>
          <a:p>
            <a:r>
              <a:rPr lang="en-US" dirty="0" err="1" smtClean="0"/>
              <a:t>Micropterigidae</a:t>
            </a:r>
            <a:r>
              <a:rPr lang="en-US" dirty="0" smtClean="0"/>
              <a:t> (</a:t>
            </a:r>
            <a:r>
              <a:rPr lang="en-US" dirty="0" err="1" smtClean="0"/>
              <a:t>Zeugloptera</a:t>
            </a:r>
            <a:r>
              <a:rPr lang="en-US" dirty="0" smtClean="0"/>
              <a:t>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52600"/>
            <a:ext cx="3733800" cy="4572000"/>
          </a:xfrm>
        </p:spPr>
        <p:txBody>
          <a:bodyPr/>
          <a:lstStyle/>
          <a:p>
            <a:r>
              <a:rPr lang="en-US" dirty="0" smtClean="0"/>
              <a:t>1 family with 121 described species</a:t>
            </a:r>
          </a:p>
          <a:p>
            <a:r>
              <a:rPr lang="en-US" dirty="0" err="1" smtClean="0"/>
              <a:t>Homoneurous</a:t>
            </a:r>
            <a:r>
              <a:rPr lang="en-US" dirty="0" smtClean="0"/>
              <a:t> wings; </a:t>
            </a:r>
            <a:r>
              <a:rPr lang="en-US" dirty="0" err="1" smtClean="0"/>
              <a:t>jugate</a:t>
            </a:r>
            <a:r>
              <a:rPr lang="en-US" dirty="0" smtClean="0"/>
              <a:t> wing coupling</a:t>
            </a:r>
          </a:p>
          <a:p>
            <a:r>
              <a:rPr lang="en-US" dirty="0" err="1" smtClean="0"/>
              <a:t>Monotrysian</a:t>
            </a:r>
            <a:r>
              <a:rPr lang="en-US" dirty="0" smtClean="0"/>
              <a:t> female reproductive system</a:t>
            </a:r>
          </a:p>
          <a:p>
            <a:r>
              <a:rPr lang="en-US" dirty="0" smtClean="0"/>
              <a:t>Strongly asymmetrical mandibles, short labial </a:t>
            </a:r>
            <a:r>
              <a:rPr lang="en-US" dirty="0" err="1" smtClean="0"/>
              <a:t>palpi</a:t>
            </a:r>
            <a:endParaRPr lang="en-US" dirty="0" smtClean="0"/>
          </a:p>
          <a:p>
            <a:pPr>
              <a:buNone/>
            </a:pPr>
            <a:endParaRPr lang="en-US" dirty="0" smtClean="0"/>
          </a:p>
          <a:p>
            <a:endParaRPr lang="en-US" dirty="0"/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957175" y="5105400"/>
            <a:ext cx="2034425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982119" y="3276600"/>
            <a:ext cx="2009481" cy="15051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963324" y="1524000"/>
            <a:ext cx="2028276" cy="14674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5" name="Picture 3" descr="C:\Documents and Settings\User\My Documents\My Pictures\montyrsia1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10800000">
            <a:off x="3962401" y="2895600"/>
            <a:ext cx="2560637" cy="1609725"/>
          </a:xfrm>
          <a:prstGeom prst="rect">
            <a:avLst/>
          </a:prstGeom>
          <a:noFill/>
        </p:spPr>
      </p:pic>
      <p:pic>
        <p:nvPicPr>
          <p:cNvPr id="3076" name="Picture 4" descr="C:\Documents and Settings\User\My Documents\My Pictures\homoneura3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rot="10800000">
            <a:off x="4267200" y="1752600"/>
            <a:ext cx="2487613" cy="124301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Documents and Settings\User\My Documents\My Pictures\phylo_pow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0800000">
            <a:off x="1752600" y="130984"/>
            <a:ext cx="5410200" cy="6650816"/>
          </a:xfrm>
          <a:prstGeom prst="rect">
            <a:avLst/>
          </a:prstGeom>
          <a:noFill/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010400" y="1066800"/>
            <a:ext cx="106680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0800000">
            <a:off x="685800" y="1219200"/>
            <a:ext cx="106680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0"/>
            <a:ext cx="8229600" cy="685800"/>
          </a:xfrm>
        </p:spPr>
        <p:txBody>
          <a:bodyPr>
            <a:normAutofit fontScale="90000"/>
          </a:bodyPr>
          <a:lstStyle/>
          <a:p>
            <a:r>
              <a:rPr lang="en-US" dirty="0" err="1" smtClean="0"/>
              <a:t>Eriocraniidae</a:t>
            </a:r>
            <a:r>
              <a:rPr lang="en-US" dirty="0" smtClean="0"/>
              <a:t> (</a:t>
            </a:r>
            <a:r>
              <a:rPr lang="en-US" dirty="0" err="1" smtClean="0"/>
              <a:t>Glossata</a:t>
            </a:r>
            <a:r>
              <a:rPr lang="en-US" dirty="0" smtClean="0"/>
              <a:t>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52600"/>
            <a:ext cx="3733800" cy="4572000"/>
          </a:xfrm>
        </p:spPr>
        <p:txBody>
          <a:bodyPr/>
          <a:lstStyle/>
          <a:p>
            <a:r>
              <a:rPr lang="en-US" dirty="0" smtClean="0"/>
              <a:t>1 family with 24 described species</a:t>
            </a:r>
          </a:p>
          <a:p>
            <a:pPr>
              <a:buNone/>
            </a:pPr>
            <a:r>
              <a:rPr lang="en-US" sz="2000" dirty="0" smtClean="0"/>
              <a:t>	Tiny moths, 10 mm or less</a:t>
            </a:r>
          </a:p>
          <a:p>
            <a:pPr>
              <a:buNone/>
            </a:pPr>
            <a:r>
              <a:rPr lang="en-US" sz="2000" dirty="0" smtClean="0"/>
              <a:t>	Fuzzy head</a:t>
            </a:r>
          </a:p>
          <a:p>
            <a:pPr>
              <a:buNone/>
            </a:pPr>
            <a:r>
              <a:rPr lang="en-US" sz="2000" dirty="0" smtClean="0"/>
              <a:t>	Metallic colored wings</a:t>
            </a:r>
          </a:p>
          <a:p>
            <a:endParaRPr lang="en-US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934200" y="1524000"/>
            <a:ext cx="1752600" cy="14248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934200" y="3276600"/>
            <a:ext cx="1752600" cy="1378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934200" y="4972049"/>
            <a:ext cx="1752600" cy="1643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0"/>
            <a:ext cx="8229600" cy="685800"/>
          </a:xfrm>
        </p:spPr>
        <p:txBody>
          <a:bodyPr>
            <a:normAutofit fontScale="90000"/>
          </a:bodyPr>
          <a:lstStyle/>
          <a:p>
            <a:r>
              <a:rPr lang="en-US" dirty="0" err="1" smtClean="0"/>
              <a:t>Eriocraniidae</a:t>
            </a:r>
            <a:r>
              <a:rPr lang="en-US" dirty="0" smtClean="0"/>
              <a:t> (</a:t>
            </a:r>
            <a:r>
              <a:rPr lang="en-US" dirty="0" err="1" smtClean="0"/>
              <a:t>Glossata</a:t>
            </a:r>
            <a:r>
              <a:rPr lang="en-US" dirty="0" smtClean="0"/>
              <a:t>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52600"/>
            <a:ext cx="3733800" cy="4572000"/>
          </a:xfrm>
        </p:spPr>
        <p:txBody>
          <a:bodyPr/>
          <a:lstStyle/>
          <a:p>
            <a:r>
              <a:rPr lang="en-US" dirty="0" smtClean="0"/>
              <a:t>1 family with 24 described species</a:t>
            </a:r>
          </a:p>
          <a:p>
            <a:r>
              <a:rPr lang="en-US" dirty="0" err="1" smtClean="0"/>
              <a:t>Homoneurous</a:t>
            </a:r>
            <a:r>
              <a:rPr lang="en-US" dirty="0" smtClean="0"/>
              <a:t> wings; </a:t>
            </a:r>
            <a:r>
              <a:rPr lang="en-US" dirty="0" err="1" smtClean="0"/>
              <a:t>jugate</a:t>
            </a:r>
            <a:r>
              <a:rPr lang="en-US" dirty="0" smtClean="0"/>
              <a:t> wing coupling</a:t>
            </a:r>
          </a:p>
          <a:p>
            <a:pPr>
              <a:buNone/>
            </a:pPr>
            <a:endParaRPr lang="en-US" dirty="0" smtClean="0"/>
          </a:p>
          <a:p>
            <a:endParaRPr lang="en-US" dirty="0"/>
          </a:p>
        </p:txBody>
      </p:sp>
      <p:pic>
        <p:nvPicPr>
          <p:cNvPr id="3076" name="Picture 4" descr="C:\Documents and Settings\User\My Documents\My Pictures\homoneura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0800000">
            <a:off x="4267200" y="1752600"/>
            <a:ext cx="2487613" cy="1243013"/>
          </a:xfrm>
          <a:prstGeom prst="rect">
            <a:avLst/>
          </a:prstGeom>
          <a:noFill/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934200" y="1524000"/>
            <a:ext cx="1752600" cy="14248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934200" y="3276600"/>
            <a:ext cx="1752600" cy="1378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934200" y="4972049"/>
            <a:ext cx="1752600" cy="1643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0"/>
            <a:ext cx="8229600" cy="685800"/>
          </a:xfrm>
        </p:spPr>
        <p:txBody>
          <a:bodyPr>
            <a:normAutofit fontScale="90000"/>
          </a:bodyPr>
          <a:lstStyle/>
          <a:p>
            <a:r>
              <a:rPr lang="en-US" dirty="0" err="1" smtClean="0"/>
              <a:t>Eriocraniidae</a:t>
            </a:r>
            <a:r>
              <a:rPr lang="en-US" dirty="0" smtClean="0"/>
              <a:t> (</a:t>
            </a:r>
            <a:r>
              <a:rPr lang="en-US" dirty="0" err="1" smtClean="0"/>
              <a:t>Glossata</a:t>
            </a:r>
            <a:r>
              <a:rPr lang="en-US" dirty="0" smtClean="0"/>
              <a:t>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52600"/>
            <a:ext cx="3733800" cy="4572000"/>
          </a:xfrm>
        </p:spPr>
        <p:txBody>
          <a:bodyPr/>
          <a:lstStyle/>
          <a:p>
            <a:r>
              <a:rPr lang="en-US" dirty="0" smtClean="0"/>
              <a:t>1 family with 24 described species</a:t>
            </a:r>
          </a:p>
          <a:p>
            <a:r>
              <a:rPr lang="en-US" dirty="0" err="1" smtClean="0"/>
              <a:t>Homoneurous</a:t>
            </a:r>
            <a:r>
              <a:rPr lang="en-US" dirty="0" smtClean="0"/>
              <a:t> </a:t>
            </a:r>
            <a:r>
              <a:rPr lang="en-US" dirty="0" smtClean="0"/>
              <a:t>wings; </a:t>
            </a:r>
            <a:r>
              <a:rPr lang="en-US" dirty="0" err="1" smtClean="0"/>
              <a:t>jugate</a:t>
            </a:r>
            <a:r>
              <a:rPr lang="en-US" dirty="0" smtClean="0"/>
              <a:t> wing coupling</a:t>
            </a:r>
          </a:p>
          <a:p>
            <a:r>
              <a:rPr lang="en-US" dirty="0" err="1" smtClean="0"/>
              <a:t>Monotrysian</a:t>
            </a:r>
            <a:r>
              <a:rPr lang="en-US" dirty="0" smtClean="0"/>
              <a:t> female reproductive system</a:t>
            </a:r>
          </a:p>
          <a:p>
            <a:pPr>
              <a:buNone/>
            </a:pPr>
            <a:endParaRPr lang="en-US" dirty="0" smtClean="0"/>
          </a:p>
          <a:p>
            <a:endParaRPr lang="en-US" dirty="0"/>
          </a:p>
        </p:txBody>
      </p:sp>
      <p:pic>
        <p:nvPicPr>
          <p:cNvPr id="3075" name="Picture 3" descr="C:\Documents and Settings\User\My Documents\My Pictures\montyrsia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0800000">
            <a:off x="3962401" y="2895600"/>
            <a:ext cx="2560637" cy="1609725"/>
          </a:xfrm>
          <a:prstGeom prst="rect">
            <a:avLst/>
          </a:prstGeom>
          <a:noFill/>
        </p:spPr>
      </p:pic>
      <p:pic>
        <p:nvPicPr>
          <p:cNvPr id="3076" name="Picture 4" descr="C:\Documents and Settings\User\My Documents\My Pictures\homoneura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0800000">
            <a:off x="4267200" y="1752600"/>
            <a:ext cx="2487613" cy="1243013"/>
          </a:xfrm>
          <a:prstGeom prst="rect">
            <a:avLst/>
          </a:prstGeom>
          <a:noFill/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934200" y="1524000"/>
            <a:ext cx="1752600" cy="14248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934200" y="3276600"/>
            <a:ext cx="1752600" cy="1378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934200" y="4972049"/>
            <a:ext cx="1752600" cy="1643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0"/>
            <a:ext cx="8229600" cy="685800"/>
          </a:xfrm>
        </p:spPr>
        <p:txBody>
          <a:bodyPr>
            <a:normAutofit fontScale="90000"/>
          </a:bodyPr>
          <a:lstStyle/>
          <a:p>
            <a:r>
              <a:rPr lang="en-US" dirty="0" err="1" smtClean="0"/>
              <a:t>Eriocraniidae</a:t>
            </a:r>
            <a:r>
              <a:rPr lang="en-US" dirty="0" smtClean="0"/>
              <a:t> (</a:t>
            </a:r>
            <a:r>
              <a:rPr lang="en-US" dirty="0" err="1" smtClean="0"/>
              <a:t>Glossata</a:t>
            </a:r>
            <a:r>
              <a:rPr lang="en-US" dirty="0" smtClean="0"/>
              <a:t>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52600"/>
            <a:ext cx="3733800" cy="4572000"/>
          </a:xfrm>
        </p:spPr>
        <p:txBody>
          <a:bodyPr>
            <a:normAutofit/>
          </a:bodyPr>
          <a:lstStyle/>
          <a:p>
            <a:r>
              <a:rPr lang="en-US" dirty="0" smtClean="0"/>
              <a:t>1 family with 24 described species</a:t>
            </a:r>
          </a:p>
          <a:p>
            <a:r>
              <a:rPr lang="en-US" dirty="0" err="1" smtClean="0"/>
              <a:t>Homoneurous</a:t>
            </a:r>
            <a:r>
              <a:rPr lang="en-US" dirty="0" smtClean="0"/>
              <a:t> wings; </a:t>
            </a:r>
            <a:r>
              <a:rPr lang="en-US" dirty="0" err="1" smtClean="0"/>
              <a:t>jugate</a:t>
            </a:r>
            <a:r>
              <a:rPr lang="en-US" dirty="0" smtClean="0"/>
              <a:t> wing coupling</a:t>
            </a:r>
          </a:p>
          <a:p>
            <a:r>
              <a:rPr lang="en-US" dirty="0" err="1" smtClean="0"/>
              <a:t>Monotrysian</a:t>
            </a:r>
            <a:r>
              <a:rPr lang="en-US" dirty="0" smtClean="0"/>
              <a:t> female reproductive system</a:t>
            </a:r>
          </a:p>
          <a:p>
            <a:r>
              <a:rPr lang="en-US" dirty="0" smtClean="0"/>
              <a:t>Sucking mouthparts – non-functional mandibles, </a:t>
            </a:r>
            <a:r>
              <a:rPr lang="en-US" dirty="0" err="1" smtClean="0"/>
              <a:t>galea</a:t>
            </a:r>
            <a:r>
              <a:rPr lang="en-US" dirty="0" smtClean="0"/>
              <a:t> forming proboscis</a:t>
            </a:r>
          </a:p>
          <a:p>
            <a:pPr>
              <a:buNone/>
            </a:pPr>
            <a:endParaRPr lang="en-US" dirty="0" smtClean="0"/>
          </a:p>
          <a:p>
            <a:endParaRPr lang="en-US" dirty="0"/>
          </a:p>
        </p:txBody>
      </p:sp>
      <p:pic>
        <p:nvPicPr>
          <p:cNvPr id="3075" name="Picture 3" descr="C:\Documents and Settings\User\My Documents\My Pictures\montyrsia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0800000">
            <a:off x="3962401" y="2895600"/>
            <a:ext cx="2560637" cy="1609725"/>
          </a:xfrm>
          <a:prstGeom prst="rect">
            <a:avLst/>
          </a:prstGeom>
          <a:noFill/>
        </p:spPr>
      </p:pic>
      <p:pic>
        <p:nvPicPr>
          <p:cNvPr id="3076" name="Picture 4" descr="C:\Documents and Settings\User\My Documents\My Pictures\homoneura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0800000">
            <a:off x="4267200" y="1752600"/>
            <a:ext cx="2487613" cy="1243013"/>
          </a:xfrm>
          <a:prstGeom prst="rect">
            <a:avLst/>
          </a:prstGeom>
          <a:noFill/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934200" y="1524000"/>
            <a:ext cx="1752600" cy="14248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934200" y="3276600"/>
            <a:ext cx="1752600" cy="1378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934200" y="4972049"/>
            <a:ext cx="1752600" cy="1643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1" name="Picture 5" descr="C:\Documents and Settings\User\My Documents\My Pictures\proboscis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 rot="10800000">
            <a:off x="4495800" y="4564852"/>
            <a:ext cx="1981200" cy="205184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Documents and Settings\User\My Documents\My Pictures\phylo_pow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0800000">
            <a:off x="1752600" y="130984"/>
            <a:ext cx="5410200" cy="6650816"/>
          </a:xfrm>
          <a:prstGeom prst="rect">
            <a:avLst/>
          </a:prstGeom>
          <a:noFill/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629400" y="1905000"/>
            <a:ext cx="106680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2490005">
            <a:off x="2501158" y="1424235"/>
            <a:ext cx="106680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1143000"/>
          </a:xfrm>
        </p:spPr>
        <p:txBody>
          <a:bodyPr/>
          <a:lstStyle/>
          <a:p>
            <a:r>
              <a:rPr lang="en-US" dirty="0" err="1" smtClean="0"/>
              <a:t>Hepialoidea</a:t>
            </a:r>
            <a:r>
              <a:rPr lang="en-US" dirty="0" smtClean="0"/>
              <a:t> (</a:t>
            </a:r>
            <a:r>
              <a:rPr lang="en-US" dirty="0" err="1" smtClean="0"/>
              <a:t>Exoporia</a:t>
            </a:r>
            <a:r>
              <a:rPr lang="en-US" dirty="0" smtClean="0"/>
              <a:t>)</a:t>
            </a:r>
            <a:endParaRPr lang="en-US" dirty="0"/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457200" y="1676400"/>
            <a:ext cx="4114800" cy="4389120"/>
          </a:xfrm>
        </p:spPr>
        <p:txBody>
          <a:bodyPr/>
          <a:lstStyle/>
          <a:p>
            <a:r>
              <a:rPr lang="en-US" dirty="0" smtClean="0"/>
              <a:t>5 families with ca. 500 described species</a:t>
            </a:r>
          </a:p>
          <a:p>
            <a:pPr>
              <a:buNone/>
            </a:pPr>
            <a:r>
              <a:rPr lang="en-US" dirty="0" smtClean="0"/>
              <a:t>	</a:t>
            </a:r>
            <a:r>
              <a:rPr lang="en-US" sz="2000" dirty="0" smtClean="0"/>
              <a:t>Wingspan up to 25 cm</a:t>
            </a:r>
          </a:p>
          <a:p>
            <a:pPr>
              <a:buNone/>
            </a:pPr>
            <a:r>
              <a:rPr lang="en-US" sz="2000" dirty="0" smtClean="0"/>
              <a:t>	Adults crepuscular/nocturnal</a:t>
            </a:r>
          </a:p>
          <a:p>
            <a:pPr>
              <a:buNone/>
            </a:pPr>
            <a:r>
              <a:rPr lang="en-US" sz="2000" dirty="0" smtClean="0"/>
              <a:t>	As many as 30,000 eggs “broadcast” by female in flight</a:t>
            </a:r>
          </a:p>
          <a:p>
            <a:endParaRPr lang="en-US" dirty="0"/>
          </a:p>
        </p:txBody>
      </p:sp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24600" y="3200400"/>
            <a:ext cx="2198077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324600" y="5074920"/>
            <a:ext cx="2209800" cy="13258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324600" y="1524000"/>
            <a:ext cx="2175655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1143000"/>
          </a:xfrm>
        </p:spPr>
        <p:txBody>
          <a:bodyPr/>
          <a:lstStyle/>
          <a:p>
            <a:r>
              <a:rPr lang="en-US" dirty="0" err="1" smtClean="0"/>
              <a:t>Hepialoidea</a:t>
            </a:r>
            <a:r>
              <a:rPr lang="en-US" dirty="0" smtClean="0"/>
              <a:t> (</a:t>
            </a:r>
            <a:r>
              <a:rPr lang="en-US" dirty="0" err="1" smtClean="0"/>
              <a:t>Exoporia</a:t>
            </a:r>
            <a:r>
              <a:rPr lang="en-US" dirty="0" smtClean="0"/>
              <a:t>)</a:t>
            </a:r>
            <a:endParaRPr lang="en-US" dirty="0"/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457200" y="1676400"/>
            <a:ext cx="4114800" cy="4389120"/>
          </a:xfrm>
        </p:spPr>
        <p:txBody>
          <a:bodyPr/>
          <a:lstStyle/>
          <a:p>
            <a:r>
              <a:rPr lang="en-US" dirty="0" smtClean="0"/>
              <a:t>5 families with ca. 500 described species</a:t>
            </a:r>
          </a:p>
          <a:p>
            <a:r>
              <a:rPr lang="en-US" dirty="0" err="1" smtClean="0"/>
              <a:t>Homoneurous</a:t>
            </a:r>
            <a:r>
              <a:rPr lang="en-US" dirty="0" smtClean="0"/>
              <a:t> wings; </a:t>
            </a:r>
            <a:r>
              <a:rPr lang="en-US" dirty="0" err="1" smtClean="0"/>
              <a:t>jugate</a:t>
            </a:r>
            <a:r>
              <a:rPr lang="en-US" dirty="0" smtClean="0"/>
              <a:t> wing coupling</a:t>
            </a:r>
          </a:p>
          <a:p>
            <a:pPr>
              <a:buNone/>
            </a:pPr>
            <a:endParaRPr lang="en-US" dirty="0" smtClean="0"/>
          </a:p>
          <a:p>
            <a:endParaRPr lang="en-US" dirty="0"/>
          </a:p>
        </p:txBody>
      </p:sp>
      <p:pic>
        <p:nvPicPr>
          <p:cNvPr id="5" name="Picture 2" descr="C:\Documents and Settings\User\My Documents\My Pictures\hep_wing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91000" y="1591624"/>
            <a:ext cx="1828800" cy="1761176"/>
          </a:xfrm>
          <a:prstGeom prst="rect">
            <a:avLst/>
          </a:prstGeom>
          <a:noFill/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324600" y="3200400"/>
            <a:ext cx="2198077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324600" y="5074920"/>
            <a:ext cx="2209800" cy="13258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324600" y="1524000"/>
            <a:ext cx="2175655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1143000"/>
          </a:xfrm>
        </p:spPr>
        <p:txBody>
          <a:bodyPr/>
          <a:lstStyle/>
          <a:p>
            <a:r>
              <a:rPr lang="en-US" dirty="0" err="1" smtClean="0"/>
              <a:t>Hepialoidea</a:t>
            </a:r>
            <a:r>
              <a:rPr lang="en-US" dirty="0" smtClean="0"/>
              <a:t> (</a:t>
            </a:r>
            <a:r>
              <a:rPr lang="en-US" dirty="0" err="1" smtClean="0"/>
              <a:t>Exoporia</a:t>
            </a:r>
            <a:r>
              <a:rPr lang="en-US" dirty="0" smtClean="0"/>
              <a:t>)</a:t>
            </a:r>
            <a:endParaRPr lang="en-US" dirty="0"/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457200" y="1676400"/>
            <a:ext cx="4114800" cy="4389120"/>
          </a:xfrm>
        </p:spPr>
        <p:txBody>
          <a:bodyPr/>
          <a:lstStyle/>
          <a:p>
            <a:r>
              <a:rPr lang="en-US" dirty="0" smtClean="0"/>
              <a:t>5 families with ca. 500 described species</a:t>
            </a:r>
          </a:p>
          <a:p>
            <a:r>
              <a:rPr lang="en-US" dirty="0" err="1" smtClean="0"/>
              <a:t>Homoneurous</a:t>
            </a:r>
            <a:r>
              <a:rPr lang="en-US" dirty="0" smtClean="0"/>
              <a:t> wings; </a:t>
            </a:r>
            <a:r>
              <a:rPr lang="en-US" dirty="0" err="1" smtClean="0"/>
              <a:t>jugate</a:t>
            </a:r>
            <a:r>
              <a:rPr lang="en-US" dirty="0" smtClean="0"/>
              <a:t> wing coupling</a:t>
            </a:r>
          </a:p>
          <a:p>
            <a:r>
              <a:rPr lang="en-US" dirty="0" err="1" smtClean="0"/>
              <a:t>Exoporian</a:t>
            </a:r>
            <a:r>
              <a:rPr lang="en-US" dirty="0" smtClean="0"/>
              <a:t> female reproductive system</a:t>
            </a:r>
          </a:p>
          <a:p>
            <a:pPr>
              <a:buNone/>
            </a:pPr>
            <a:endParaRPr lang="en-US" dirty="0" smtClean="0"/>
          </a:p>
          <a:p>
            <a:endParaRPr lang="en-US" dirty="0"/>
          </a:p>
        </p:txBody>
      </p:sp>
      <p:pic>
        <p:nvPicPr>
          <p:cNvPr id="5" name="Picture 2" descr="C:\Documents and Settings\User\My Documents\My Pictures\hep_wing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91000" y="1591624"/>
            <a:ext cx="1828800" cy="1761176"/>
          </a:xfrm>
          <a:prstGeom prst="rect">
            <a:avLst/>
          </a:prstGeom>
          <a:noFill/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324600" y="3200400"/>
            <a:ext cx="2198077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324600" y="5074920"/>
            <a:ext cx="2209800" cy="13258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324600" y="1524000"/>
            <a:ext cx="2175655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6" name="Picture 2" descr="C:\Documents and Settings\User\My Documents\My Pictures\exopor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rot="10800000">
            <a:off x="3923402" y="3200395"/>
            <a:ext cx="2324998" cy="220980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General Remarks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743200"/>
            <a:ext cx="8229600" cy="3886200"/>
          </a:xfrm>
        </p:spPr>
        <p:txBody>
          <a:bodyPr>
            <a:normAutofit/>
          </a:bodyPr>
          <a:lstStyle/>
          <a:p>
            <a:r>
              <a:rPr lang="en-US" dirty="0" smtClean="0"/>
              <a:t> </a:t>
            </a:r>
            <a:r>
              <a:rPr lang="en-US" dirty="0" err="1" smtClean="0"/>
              <a:t>Microlepidoptera</a:t>
            </a:r>
            <a:r>
              <a:rPr lang="en-US" dirty="0" smtClean="0"/>
              <a:t> – a category of convenience (not all are small).</a:t>
            </a:r>
          </a:p>
          <a:p>
            <a:r>
              <a:rPr lang="en-US" dirty="0" smtClean="0"/>
              <a:t>Approximately 30% of the order (described, that is).</a:t>
            </a:r>
          </a:p>
          <a:p>
            <a:r>
              <a:rPr lang="en-US" dirty="0" smtClean="0"/>
              <a:t>Majority of the fundamental developments characteristic of the order take place within </a:t>
            </a:r>
            <a:r>
              <a:rPr lang="en-US" dirty="0" err="1" smtClean="0"/>
              <a:t>Microlepidoptera</a:t>
            </a:r>
            <a:r>
              <a:rPr lang="en-US" dirty="0" smtClean="0"/>
              <a:t>.</a:t>
            </a:r>
          </a:p>
          <a:p>
            <a:r>
              <a:rPr lang="en-US" dirty="0" smtClean="0"/>
              <a:t>Phylogeny is poorly understood (but its getting better).</a:t>
            </a:r>
          </a:p>
          <a:p>
            <a:endParaRPr lang="en-US" dirty="0"/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10200" y="152400"/>
            <a:ext cx="3596472" cy="2618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C:\Documents and Settings\User\My Documents\My Pictures\exopor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0800000">
            <a:off x="3999602" y="3200400"/>
            <a:ext cx="2324998" cy="2209804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1143000"/>
          </a:xfrm>
        </p:spPr>
        <p:txBody>
          <a:bodyPr/>
          <a:lstStyle/>
          <a:p>
            <a:r>
              <a:rPr lang="en-US" dirty="0" err="1" smtClean="0"/>
              <a:t>Hepialoidea</a:t>
            </a:r>
            <a:r>
              <a:rPr lang="en-US" dirty="0" smtClean="0"/>
              <a:t> (</a:t>
            </a:r>
            <a:r>
              <a:rPr lang="en-US" dirty="0" err="1" smtClean="0"/>
              <a:t>Exoporia</a:t>
            </a:r>
            <a:r>
              <a:rPr lang="en-US" dirty="0" smtClean="0"/>
              <a:t>)</a:t>
            </a:r>
            <a:endParaRPr lang="en-US" dirty="0"/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457200" y="1676400"/>
            <a:ext cx="4114800" cy="4389120"/>
          </a:xfrm>
        </p:spPr>
        <p:txBody>
          <a:bodyPr/>
          <a:lstStyle/>
          <a:p>
            <a:r>
              <a:rPr lang="en-US" dirty="0" smtClean="0"/>
              <a:t>5 families with ca. 500 described species</a:t>
            </a:r>
          </a:p>
          <a:p>
            <a:r>
              <a:rPr lang="en-US" dirty="0" err="1" smtClean="0"/>
              <a:t>Homoneurous</a:t>
            </a:r>
            <a:r>
              <a:rPr lang="en-US" dirty="0" smtClean="0"/>
              <a:t> wings; </a:t>
            </a:r>
            <a:r>
              <a:rPr lang="en-US" dirty="0" err="1" smtClean="0"/>
              <a:t>jugate</a:t>
            </a:r>
            <a:r>
              <a:rPr lang="en-US" dirty="0" smtClean="0"/>
              <a:t> wing coupling</a:t>
            </a:r>
          </a:p>
          <a:p>
            <a:r>
              <a:rPr lang="en-US" dirty="0" err="1" smtClean="0"/>
              <a:t>Exoporian</a:t>
            </a:r>
            <a:r>
              <a:rPr lang="en-US" dirty="0" smtClean="0"/>
              <a:t> female reproductive system</a:t>
            </a:r>
          </a:p>
          <a:p>
            <a:r>
              <a:rPr lang="en-US" dirty="0" smtClean="0"/>
              <a:t>Mouthparts reduced – proboscis short or absent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/>
          </a:p>
        </p:txBody>
      </p:sp>
      <p:pic>
        <p:nvPicPr>
          <p:cNvPr id="5" name="Picture 2" descr="C:\Documents and Settings\User\My Documents\My Pictures\hep_wing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191000" y="1591624"/>
            <a:ext cx="1828800" cy="1761176"/>
          </a:xfrm>
          <a:prstGeom prst="rect">
            <a:avLst/>
          </a:prstGeom>
          <a:noFill/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324600" y="3200400"/>
            <a:ext cx="2198077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324600" y="5074920"/>
            <a:ext cx="2209800" cy="13258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324600" y="1524000"/>
            <a:ext cx="2175655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Documents and Settings\User\My Documents\My Pictures\phylo_pow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0800000">
            <a:off x="1752600" y="130984"/>
            <a:ext cx="5410200" cy="6650816"/>
          </a:xfrm>
          <a:prstGeom prst="rect">
            <a:avLst/>
          </a:prstGeom>
          <a:noFill/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705600" y="2209800"/>
            <a:ext cx="106680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0800000">
            <a:off x="1295400" y="2286000"/>
            <a:ext cx="106680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1143000"/>
          </a:xfrm>
        </p:spPr>
        <p:txBody>
          <a:bodyPr>
            <a:normAutofit/>
          </a:bodyPr>
          <a:lstStyle/>
          <a:p>
            <a:r>
              <a:rPr lang="en-US" sz="3600" dirty="0" err="1" smtClean="0"/>
              <a:t>Incurvarioidea</a:t>
            </a:r>
            <a:r>
              <a:rPr lang="en-US" sz="3600" dirty="0" smtClean="0"/>
              <a:t> (</a:t>
            </a:r>
            <a:r>
              <a:rPr lang="en-US" sz="3600" dirty="0" err="1" smtClean="0"/>
              <a:t>Heteroneura</a:t>
            </a:r>
            <a:r>
              <a:rPr lang="en-US" sz="3600" dirty="0" smtClean="0"/>
              <a:t> - </a:t>
            </a:r>
            <a:r>
              <a:rPr lang="en-US" sz="3600" dirty="0" err="1" smtClean="0"/>
              <a:t>Monotrysia</a:t>
            </a:r>
            <a:r>
              <a:rPr lang="en-US" sz="3600" dirty="0" smtClean="0"/>
              <a:t>)</a:t>
            </a:r>
            <a:endParaRPr lang="en-US" sz="3600" dirty="0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79870" y="1641021"/>
            <a:ext cx="2183130" cy="15593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512274" y="3429000"/>
            <a:ext cx="2174526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530837" y="5105400"/>
            <a:ext cx="2155963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457200" y="1676400"/>
            <a:ext cx="4114800" cy="4389120"/>
          </a:xfrm>
        </p:spPr>
        <p:txBody>
          <a:bodyPr/>
          <a:lstStyle/>
          <a:p>
            <a:r>
              <a:rPr lang="en-US" dirty="0" smtClean="0"/>
              <a:t>5 families with ca. 410 described species</a:t>
            </a:r>
          </a:p>
          <a:p>
            <a:pPr>
              <a:buNone/>
            </a:pPr>
            <a:r>
              <a:rPr lang="en-US" dirty="0" smtClean="0"/>
              <a:t>	</a:t>
            </a:r>
            <a:r>
              <a:rPr lang="en-US" sz="2000" dirty="0" err="1" smtClean="0"/>
              <a:t>Heliozelidae</a:t>
            </a:r>
            <a:r>
              <a:rPr lang="en-US" sz="2000" dirty="0" smtClean="0"/>
              <a:t>, </a:t>
            </a:r>
            <a:r>
              <a:rPr lang="en-US" sz="2000" dirty="0" err="1" smtClean="0"/>
              <a:t>Adelidae</a:t>
            </a:r>
            <a:r>
              <a:rPr lang="en-US" sz="2000" dirty="0" smtClean="0"/>
              <a:t>, </a:t>
            </a:r>
            <a:r>
              <a:rPr lang="en-US" sz="2000" dirty="0" err="1" smtClean="0"/>
              <a:t>Prodoxidae</a:t>
            </a:r>
            <a:r>
              <a:rPr lang="en-US" sz="2000" dirty="0" smtClean="0"/>
              <a:t>, </a:t>
            </a:r>
            <a:r>
              <a:rPr lang="en-US" sz="2000" dirty="0" err="1" smtClean="0"/>
              <a:t>Cecidosidae</a:t>
            </a:r>
            <a:r>
              <a:rPr lang="en-US" sz="2000" dirty="0" smtClean="0"/>
              <a:t>, </a:t>
            </a:r>
            <a:r>
              <a:rPr lang="en-US" sz="2000" dirty="0" err="1" smtClean="0"/>
              <a:t>Incurvariidae</a:t>
            </a:r>
            <a:endParaRPr lang="en-US" sz="2000" dirty="0" smtClean="0"/>
          </a:p>
          <a:p>
            <a:pPr>
              <a:buNone/>
            </a:pPr>
            <a:endParaRPr lang="en-US" sz="2000" dirty="0" smtClean="0"/>
          </a:p>
          <a:p>
            <a:pPr>
              <a:buNone/>
            </a:pPr>
            <a:r>
              <a:rPr lang="en-US" sz="2000" dirty="0" smtClean="0"/>
              <a:t>	Small to tiny moths, forewing length 1.7-16 mm</a:t>
            </a:r>
            <a:endParaRPr lang="en-US" dirty="0" smtClean="0"/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79870" y="1641021"/>
            <a:ext cx="2183130" cy="15593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" name="Picture 4" descr="C:\Documents and Settings\User\My Documents\My Pictures\prodox_wing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0800000">
            <a:off x="3962400" y="1600199"/>
            <a:ext cx="2209800" cy="1529151"/>
          </a:xfrm>
          <a:prstGeom prst="rect">
            <a:avLst/>
          </a:prstGeom>
          <a:noFill/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512274" y="3429000"/>
            <a:ext cx="2174526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530837" y="5105400"/>
            <a:ext cx="2155963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457200" y="1676400"/>
            <a:ext cx="4114800" cy="4389120"/>
          </a:xfrm>
        </p:spPr>
        <p:txBody>
          <a:bodyPr/>
          <a:lstStyle/>
          <a:p>
            <a:r>
              <a:rPr lang="en-US" dirty="0" smtClean="0"/>
              <a:t>5 families with ca. 410 described species</a:t>
            </a:r>
          </a:p>
          <a:p>
            <a:r>
              <a:rPr lang="en-US" dirty="0" err="1" smtClean="0"/>
              <a:t>Heteroneurous</a:t>
            </a:r>
            <a:r>
              <a:rPr lang="en-US" dirty="0" smtClean="0"/>
              <a:t> wings; </a:t>
            </a:r>
            <a:r>
              <a:rPr lang="en-US" dirty="0" err="1" smtClean="0"/>
              <a:t>frenate</a:t>
            </a:r>
            <a:r>
              <a:rPr lang="en-US" dirty="0" smtClean="0"/>
              <a:t> wing coupling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/>
          </a:p>
        </p:txBody>
      </p:sp>
      <p:sp>
        <p:nvSpPr>
          <p:cNvPr id="10" name="Title 1"/>
          <p:cNvSpPr txBox="1">
            <a:spLocks/>
          </p:cNvSpPr>
          <p:nvPr/>
        </p:nvSpPr>
        <p:spPr>
          <a:xfrm>
            <a:off x="457200" y="304800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Incurvarioidea</a:t>
            </a: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(</a:t>
            </a:r>
            <a:r>
              <a:rPr kumimoji="0" lang="en-US" sz="36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Heteroneura</a:t>
            </a: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- </a:t>
            </a:r>
            <a:r>
              <a:rPr kumimoji="0" lang="en-US" sz="36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Monotrysia</a:t>
            </a: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)</a:t>
            </a: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3" descr="C:\Documents and Settings\User\My Documents\My Pictures\montyrsia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0800000">
            <a:off x="3840163" y="3114674"/>
            <a:ext cx="2560637" cy="1609725"/>
          </a:xfrm>
          <a:prstGeom prst="rect">
            <a:avLst/>
          </a:prstGeom>
          <a:noFill/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579870" y="1641021"/>
            <a:ext cx="2183130" cy="15593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" name="Picture 4" descr="C:\Documents and Settings\User\My Documents\My Pictures\prodox_wing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10800000">
            <a:off x="3962400" y="1600199"/>
            <a:ext cx="2209800" cy="1529151"/>
          </a:xfrm>
          <a:prstGeom prst="rect">
            <a:avLst/>
          </a:prstGeom>
          <a:noFill/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512274" y="3429000"/>
            <a:ext cx="2174526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6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530837" y="5105400"/>
            <a:ext cx="2155963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1143000"/>
          </a:xfrm>
        </p:spPr>
        <p:txBody>
          <a:bodyPr>
            <a:normAutofit/>
          </a:bodyPr>
          <a:lstStyle/>
          <a:p>
            <a:r>
              <a:rPr lang="en-US" sz="3600" dirty="0" err="1" smtClean="0"/>
              <a:t>Incurvarioidea</a:t>
            </a:r>
            <a:r>
              <a:rPr lang="en-US" sz="3600" dirty="0" smtClean="0"/>
              <a:t> (</a:t>
            </a:r>
            <a:r>
              <a:rPr lang="en-US" sz="3600" dirty="0" err="1" smtClean="0"/>
              <a:t>Heteroneura</a:t>
            </a:r>
            <a:r>
              <a:rPr lang="en-US" sz="3600" dirty="0" smtClean="0"/>
              <a:t> - </a:t>
            </a:r>
            <a:r>
              <a:rPr lang="en-US" sz="3600" dirty="0" err="1" smtClean="0"/>
              <a:t>Monotrysia</a:t>
            </a:r>
            <a:r>
              <a:rPr lang="en-US" sz="3600" dirty="0" smtClean="0"/>
              <a:t>)</a:t>
            </a:r>
            <a:endParaRPr lang="en-US" sz="3600" dirty="0"/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457200" y="1676400"/>
            <a:ext cx="4114800" cy="4389120"/>
          </a:xfrm>
        </p:spPr>
        <p:txBody>
          <a:bodyPr/>
          <a:lstStyle/>
          <a:p>
            <a:r>
              <a:rPr lang="en-US" dirty="0" smtClean="0"/>
              <a:t>5 families with ca. 410 described species</a:t>
            </a:r>
          </a:p>
          <a:p>
            <a:r>
              <a:rPr lang="en-US" dirty="0" err="1" smtClean="0"/>
              <a:t>Heteroneurous</a:t>
            </a:r>
            <a:r>
              <a:rPr lang="en-US" dirty="0" smtClean="0"/>
              <a:t> wings; </a:t>
            </a:r>
            <a:r>
              <a:rPr lang="en-US" dirty="0" err="1" smtClean="0"/>
              <a:t>frenate</a:t>
            </a:r>
            <a:r>
              <a:rPr lang="en-US" dirty="0" smtClean="0"/>
              <a:t> wing coupling</a:t>
            </a:r>
          </a:p>
          <a:p>
            <a:r>
              <a:rPr lang="en-US" dirty="0" err="1" smtClean="0"/>
              <a:t>Monotrysian</a:t>
            </a:r>
            <a:r>
              <a:rPr lang="en-US" dirty="0" smtClean="0"/>
              <a:t>  female reproductive system</a:t>
            </a:r>
          </a:p>
          <a:p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3" descr="C:\Documents and Settings\User\My Documents\My Pictures\montyrsia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0800000">
            <a:off x="3840163" y="3114674"/>
            <a:ext cx="2560637" cy="1609725"/>
          </a:xfrm>
          <a:prstGeom prst="rect">
            <a:avLst/>
          </a:prstGeom>
          <a:noFill/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579870" y="1641021"/>
            <a:ext cx="2183130" cy="15593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" name="Picture 4" descr="C:\Documents and Settings\User\My Documents\My Pictures\prodox_wing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10800000">
            <a:off x="3962400" y="1600199"/>
            <a:ext cx="2209800" cy="1529151"/>
          </a:xfrm>
          <a:prstGeom prst="rect">
            <a:avLst/>
          </a:prstGeom>
          <a:noFill/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512274" y="3429000"/>
            <a:ext cx="2174526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6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530837" y="5105400"/>
            <a:ext cx="2155963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1143000"/>
          </a:xfrm>
        </p:spPr>
        <p:txBody>
          <a:bodyPr>
            <a:normAutofit/>
          </a:bodyPr>
          <a:lstStyle/>
          <a:p>
            <a:r>
              <a:rPr lang="en-US" sz="3600" dirty="0" err="1" smtClean="0"/>
              <a:t>Incurvarioidea</a:t>
            </a:r>
            <a:r>
              <a:rPr lang="en-US" sz="3600" dirty="0" smtClean="0"/>
              <a:t> (</a:t>
            </a:r>
            <a:r>
              <a:rPr lang="en-US" sz="3600" dirty="0" err="1" smtClean="0"/>
              <a:t>Heteroneura</a:t>
            </a:r>
            <a:r>
              <a:rPr lang="en-US" sz="3600" dirty="0" smtClean="0"/>
              <a:t> - </a:t>
            </a:r>
            <a:r>
              <a:rPr lang="en-US" sz="3600" dirty="0" err="1" smtClean="0"/>
              <a:t>Ditrysia</a:t>
            </a:r>
            <a:r>
              <a:rPr lang="en-US" sz="3600" dirty="0" smtClean="0"/>
              <a:t>)</a:t>
            </a:r>
            <a:endParaRPr lang="en-US" sz="3600" dirty="0"/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457200" y="1676400"/>
            <a:ext cx="4114800" cy="4389120"/>
          </a:xfrm>
        </p:spPr>
        <p:txBody>
          <a:bodyPr/>
          <a:lstStyle/>
          <a:p>
            <a:r>
              <a:rPr lang="en-US" dirty="0" smtClean="0"/>
              <a:t>5 families with ca. 410 described species</a:t>
            </a:r>
          </a:p>
          <a:p>
            <a:r>
              <a:rPr lang="en-US" dirty="0" err="1" smtClean="0"/>
              <a:t>Heteroneurous</a:t>
            </a:r>
            <a:r>
              <a:rPr lang="en-US" dirty="0" smtClean="0"/>
              <a:t> wings; </a:t>
            </a:r>
            <a:r>
              <a:rPr lang="en-US" dirty="0" err="1" smtClean="0"/>
              <a:t>frenate</a:t>
            </a:r>
            <a:r>
              <a:rPr lang="en-US" dirty="0" smtClean="0"/>
              <a:t> wing coupling</a:t>
            </a:r>
          </a:p>
          <a:p>
            <a:r>
              <a:rPr lang="en-US" dirty="0" err="1" smtClean="0"/>
              <a:t>Monotrysian</a:t>
            </a:r>
            <a:r>
              <a:rPr lang="en-US" dirty="0" smtClean="0"/>
              <a:t>  female reproductive system</a:t>
            </a:r>
          </a:p>
          <a:p>
            <a:r>
              <a:rPr lang="en-US" dirty="0" smtClean="0"/>
              <a:t>Mouthparts reduced – proboscis short or </a:t>
            </a:r>
            <a:r>
              <a:rPr lang="en-US" dirty="0" smtClean="0"/>
              <a:t>absent</a:t>
            </a:r>
          </a:p>
          <a:p>
            <a:pPr>
              <a:buNone/>
            </a:pPr>
            <a:r>
              <a:rPr lang="en-US" dirty="0" smtClean="0"/>
              <a:t>	</a:t>
            </a:r>
            <a:r>
              <a:rPr lang="en-US" dirty="0" smtClean="0"/>
              <a:t>(but wild in yucca moths)</a:t>
            </a:r>
            <a:endParaRPr lang="en-US" dirty="0" smtClean="0"/>
          </a:p>
          <a:p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381000"/>
            <a:ext cx="8229600" cy="1143000"/>
          </a:xfrm>
        </p:spPr>
        <p:txBody>
          <a:bodyPr/>
          <a:lstStyle/>
          <a:p>
            <a:r>
              <a:rPr lang="en-US" dirty="0" err="1" smtClean="0"/>
              <a:t>Incurvariidae</a:t>
            </a:r>
            <a:r>
              <a:rPr lang="en-US" dirty="0" smtClean="0"/>
              <a:t> – yucca moths</a:t>
            </a:r>
            <a:endParaRPr lang="en-US" dirty="0"/>
          </a:p>
        </p:txBody>
      </p:sp>
      <p:pic>
        <p:nvPicPr>
          <p:cNvPr id="4098" name="Picture 2" descr="C:\Documents and Settings\User\My Documents\My Pictures\yucca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 rot="10800000">
            <a:off x="2512341" y="1935163"/>
            <a:ext cx="4119318" cy="4389437"/>
          </a:xfrm>
          <a:prstGeom prst="rect">
            <a:avLst/>
          </a:prstGeom>
          <a:noFill/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6200000">
            <a:off x="6786563" y="1900238"/>
            <a:ext cx="2057400" cy="2219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52400" y="2057400"/>
            <a:ext cx="2333625" cy="1790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705600" y="4191000"/>
            <a:ext cx="2247900" cy="2247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Title 1"/>
          <p:cNvSpPr txBox="1">
            <a:spLocks/>
          </p:cNvSpPr>
          <p:nvPr/>
        </p:nvSpPr>
        <p:spPr>
          <a:xfrm>
            <a:off x="457200" y="4191000"/>
            <a:ext cx="1905000" cy="1295400"/>
          </a:xfrm>
          <a:prstGeom prst="rect">
            <a:avLst/>
          </a:prstGeom>
        </p:spPr>
        <p:txBody>
          <a:bodyPr vert="horz" lIns="0" rIns="0" bIns="0" anchor="b">
            <a:normAutofit fontScale="47500" lnSpcReduction="200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Yuccas and</a:t>
            </a:r>
            <a:r>
              <a:rPr kumimoji="0" lang="en-US" sz="5000" b="0" i="0" u="none" strike="noStrike" kern="1200" cap="none" spc="0" normalizeH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yucca moths – a classic tale of symbiosis</a:t>
            </a:r>
            <a:endParaRPr kumimoji="0" lang="en-US" sz="50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Documents and Settings\User\My Documents\My Pictures\phylo_pow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0800000">
            <a:off x="1752600" y="130984"/>
            <a:ext cx="5410200" cy="6650816"/>
          </a:xfrm>
          <a:prstGeom prst="rect">
            <a:avLst/>
          </a:prstGeom>
          <a:noFill/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629400" y="2590800"/>
            <a:ext cx="106680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0800000">
            <a:off x="1981200" y="3124200"/>
            <a:ext cx="106680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1143000"/>
          </a:xfrm>
        </p:spPr>
        <p:txBody>
          <a:bodyPr>
            <a:normAutofit/>
          </a:bodyPr>
          <a:lstStyle/>
          <a:p>
            <a:r>
              <a:rPr lang="en-US" sz="3600" dirty="0" err="1" smtClean="0"/>
              <a:t>Tineiodea</a:t>
            </a:r>
            <a:r>
              <a:rPr lang="en-US" sz="3600" dirty="0" smtClean="0"/>
              <a:t> (</a:t>
            </a:r>
            <a:r>
              <a:rPr lang="en-US" sz="3600" dirty="0" err="1" smtClean="0"/>
              <a:t>Heteroneura</a:t>
            </a:r>
            <a:r>
              <a:rPr lang="en-US" sz="3600" dirty="0" smtClean="0"/>
              <a:t> - </a:t>
            </a:r>
            <a:r>
              <a:rPr lang="en-US" sz="3600" dirty="0" err="1" smtClean="0"/>
              <a:t>Ditrysia</a:t>
            </a:r>
            <a:r>
              <a:rPr lang="en-US" sz="3600" dirty="0" smtClean="0"/>
              <a:t>)</a:t>
            </a:r>
            <a:endParaRPr lang="en-US" sz="3600" dirty="0"/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457200" y="1676400"/>
            <a:ext cx="4267200" cy="4389120"/>
          </a:xfrm>
        </p:spPr>
        <p:txBody>
          <a:bodyPr/>
          <a:lstStyle/>
          <a:p>
            <a:r>
              <a:rPr lang="en-US" dirty="0" smtClean="0"/>
              <a:t>3 families with ca. 3,700 described species</a:t>
            </a:r>
          </a:p>
          <a:p>
            <a:pPr>
              <a:buNone/>
            </a:pPr>
            <a:r>
              <a:rPr lang="en-US" dirty="0" smtClean="0"/>
              <a:t>	</a:t>
            </a:r>
            <a:r>
              <a:rPr lang="en-US" sz="2000" dirty="0" err="1" smtClean="0"/>
              <a:t>Tineidae</a:t>
            </a:r>
            <a:r>
              <a:rPr lang="en-US" sz="2000" dirty="0" smtClean="0"/>
              <a:t>, </a:t>
            </a:r>
            <a:r>
              <a:rPr lang="en-US" sz="2000" dirty="0" err="1" smtClean="0"/>
              <a:t>Eriocottidae</a:t>
            </a:r>
            <a:r>
              <a:rPr lang="en-US" sz="2000" dirty="0" smtClean="0"/>
              <a:t>, </a:t>
            </a:r>
            <a:r>
              <a:rPr lang="en-US" sz="2000" dirty="0" err="1" smtClean="0"/>
              <a:t>Psychidae</a:t>
            </a:r>
            <a:r>
              <a:rPr lang="en-US" sz="2000" dirty="0" smtClean="0"/>
              <a:t>, </a:t>
            </a:r>
          </a:p>
          <a:p>
            <a:pPr>
              <a:buNone/>
            </a:pPr>
            <a:r>
              <a:rPr lang="en-US" sz="2000" dirty="0" smtClean="0"/>
              <a:t>	The most primitive </a:t>
            </a:r>
            <a:r>
              <a:rPr lang="en-US" sz="2000" dirty="0" err="1" smtClean="0"/>
              <a:t>ditrysians</a:t>
            </a:r>
            <a:endParaRPr lang="en-US" sz="2000" dirty="0" smtClean="0"/>
          </a:p>
          <a:p>
            <a:pPr>
              <a:buNone/>
            </a:pPr>
            <a:r>
              <a:rPr lang="en-US" sz="2000" dirty="0" smtClean="0"/>
              <a:t>	</a:t>
            </a:r>
          </a:p>
          <a:p>
            <a:pPr>
              <a:buNone/>
            </a:pPr>
            <a:r>
              <a:rPr lang="en-US" dirty="0" smtClean="0"/>
              <a:t>	</a:t>
            </a:r>
            <a:endParaRPr lang="en-US" dirty="0"/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05600" y="1600200"/>
            <a:ext cx="2156979" cy="13227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705600" y="5003800"/>
            <a:ext cx="2133600" cy="177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705600" y="3019425"/>
            <a:ext cx="2171700" cy="185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Documents and Settings\User\My Documents\My Pictures\tine_fw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0800000">
            <a:off x="4419600" y="1371600"/>
            <a:ext cx="1862367" cy="1676400"/>
          </a:xfrm>
          <a:prstGeom prst="rect">
            <a:avLst/>
          </a:prstGeom>
          <a:noFill/>
        </p:spPr>
      </p:pic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1143000"/>
          </a:xfrm>
        </p:spPr>
        <p:txBody>
          <a:bodyPr>
            <a:normAutofit/>
          </a:bodyPr>
          <a:lstStyle/>
          <a:p>
            <a:r>
              <a:rPr lang="en-US" sz="3600" dirty="0" err="1" smtClean="0"/>
              <a:t>Tineiodea</a:t>
            </a:r>
            <a:r>
              <a:rPr lang="en-US" sz="3600" dirty="0" smtClean="0"/>
              <a:t> (</a:t>
            </a:r>
            <a:r>
              <a:rPr lang="en-US" sz="3600" dirty="0" err="1" smtClean="0"/>
              <a:t>Heteroneura</a:t>
            </a:r>
            <a:r>
              <a:rPr lang="en-US" sz="3600" dirty="0" smtClean="0"/>
              <a:t> - </a:t>
            </a:r>
            <a:r>
              <a:rPr lang="en-US" sz="3600" dirty="0" err="1" smtClean="0"/>
              <a:t>Ditrysia</a:t>
            </a:r>
            <a:r>
              <a:rPr lang="en-US" sz="3600" dirty="0" smtClean="0"/>
              <a:t>)</a:t>
            </a:r>
            <a:endParaRPr lang="en-US" sz="3600" dirty="0"/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457200" y="1676400"/>
            <a:ext cx="4114800" cy="4389120"/>
          </a:xfrm>
        </p:spPr>
        <p:txBody>
          <a:bodyPr/>
          <a:lstStyle/>
          <a:p>
            <a:r>
              <a:rPr lang="en-US" dirty="0" smtClean="0"/>
              <a:t>3 families with ca. 3,700 described species</a:t>
            </a:r>
          </a:p>
          <a:p>
            <a:r>
              <a:rPr lang="en-US" dirty="0" err="1" smtClean="0"/>
              <a:t>Heteroneurous</a:t>
            </a:r>
            <a:r>
              <a:rPr lang="en-US" dirty="0" smtClean="0"/>
              <a:t> wings; </a:t>
            </a:r>
            <a:r>
              <a:rPr lang="en-US" dirty="0" err="1" smtClean="0"/>
              <a:t>frenate</a:t>
            </a:r>
            <a:r>
              <a:rPr lang="en-US" dirty="0" smtClean="0"/>
              <a:t> wing coupling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/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705600" y="1600200"/>
            <a:ext cx="2156979" cy="13227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705600" y="5003800"/>
            <a:ext cx="2133600" cy="177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705600" y="3019425"/>
            <a:ext cx="2171700" cy="185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Overview of Presentation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468880"/>
            <a:ext cx="8229600" cy="3779520"/>
          </a:xfrm>
        </p:spPr>
        <p:txBody>
          <a:bodyPr/>
          <a:lstStyle/>
          <a:p>
            <a:r>
              <a:rPr lang="en-US" dirty="0" smtClean="0"/>
              <a:t>Briefly summarize classification based on phylogeny from </a:t>
            </a:r>
            <a:r>
              <a:rPr lang="en-US" dirty="0" err="1" smtClean="0"/>
              <a:t>Kristensen</a:t>
            </a:r>
            <a:r>
              <a:rPr lang="en-US" dirty="0" smtClean="0"/>
              <a:t> (1998, 2007), with a few minor modifications.</a:t>
            </a:r>
          </a:p>
          <a:p>
            <a:r>
              <a:rPr lang="en-US" dirty="0" smtClean="0"/>
              <a:t>Briefly discuss major lineages and morphological  developments that define them (from </a:t>
            </a:r>
            <a:r>
              <a:rPr lang="en-US" dirty="0" err="1" smtClean="0"/>
              <a:t>Zeugloptera</a:t>
            </a:r>
            <a:r>
              <a:rPr lang="en-US" dirty="0" smtClean="0"/>
              <a:t> to </a:t>
            </a:r>
            <a:r>
              <a:rPr lang="en-US" dirty="0" err="1" smtClean="0"/>
              <a:t>Obtectomera</a:t>
            </a:r>
            <a:r>
              <a:rPr lang="en-US" dirty="0" smtClean="0"/>
              <a:t>); focus on wings (venation and coupling), female reproductive system, and mouthparts.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Documents and Settings\User\My Documents\My Pictures\tine_fw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0800000">
            <a:off x="4419600" y="1371600"/>
            <a:ext cx="1862367" cy="1676400"/>
          </a:xfrm>
          <a:prstGeom prst="rect">
            <a:avLst/>
          </a:prstGeom>
          <a:noFill/>
        </p:spPr>
      </p:pic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1143000"/>
          </a:xfrm>
        </p:spPr>
        <p:txBody>
          <a:bodyPr>
            <a:normAutofit/>
          </a:bodyPr>
          <a:lstStyle/>
          <a:p>
            <a:r>
              <a:rPr lang="en-US" sz="3600" dirty="0" err="1" smtClean="0"/>
              <a:t>Tineiodea</a:t>
            </a:r>
            <a:r>
              <a:rPr lang="en-US" sz="3600" dirty="0" smtClean="0"/>
              <a:t> (</a:t>
            </a:r>
            <a:r>
              <a:rPr lang="en-US" sz="3600" dirty="0" err="1" smtClean="0"/>
              <a:t>Heteroneura</a:t>
            </a:r>
            <a:r>
              <a:rPr lang="en-US" sz="3600" dirty="0" smtClean="0"/>
              <a:t> - </a:t>
            </a:r>
            <a:r>
              <a:rPr lang="en-US" sz="3600" dirty="0" err="1" smtClean="0"/>
              <a:t>Ditrysia</a:t>
            </a:r>
            <a:r>
              <a:rPr lang="en-US" sz="3600" dirty="0" smtClean="0"/>
              <a:t>)</a:t>
            </a:r>
            <a:endParaRPr lang="en-US" sz="3600" dirty="0"/>
          </a:p>
        </p:txBody>
      </p:sp>
      <p:pic>
        <p:nvPicPr>
          <p:cNvPr id="1026" name="Picture 2" descr="C:\Documents and Settings\User\My Documents\My Pictures\ditrys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0800000">
            <a:off x="3757613" y="2893633"/>
            <a:ext cx="2719387" cy="1525966"/>
          </a:xfrm>
          <a:prstGeom prst="rect">
            <a:avLst/>
          </a:prstGeom>
          <a:noFill/>
        </p:spPr>
      </p:pic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457200" y="1676400"/>
            <a:ext cx="4114800" cy="4389120"/>
          </a:xfrm>
        </p:spPr>
        <p:txBody>
          <a:bodyPr/>
          <a:lstStyle/>
          <a:p>
            <a:r>
              <a:rPr lang="en-US" dirty="0" smtClean="0"/>
              <a:t>3 families with ca. 3,700 described species</a:t>
            </a:r>
          </a:p>
          <a:p>
            <a:r>
              <a:rPr lang="en-US" dirty="0" err="1" smtClean="0"/>
              <a:t>Heteroneurous</a:t>
            </a:r>
            <a:r>
              <a:rPr lang="en-US" dirty="0" smtClean="0"/>
              <a:t> wings; </a:t>
            </a:r>
            <a:r>
              <a:rPr lang="en-US" dirty="0" err="1" smtClean="0"/>
              <a:t>frenate</a:t>
            </a:r>
            <a:r>
              <a:rPr lang="en-US" dirty="0" smtClean="0"/>
              <a:t> wing coupling</a:t>
            </a:r>
          </a:p>
          <a:p>
            <a:r>
              <a:rPr lang="en-US" dirty="0" err="1" smtClean="0"/>
              <a:t>Ditrysian</a:t>
            </a:r>
            <a:r>
              <a:rPr lang="en-US" dirty="0" smtClean="0"/>
              <a:t>  female reproductive system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/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705600" y="1600200"/>
            <a:ext cx="2156979" cy="13227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705600" y="5003800"/>
            <a:ext cx="2133600" cy="177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705600" y="3019425"/>
            <a:ext cx="2171700" cy="185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Documents and Settings\User\My Documents\My Pictures\tine_fw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0800000">
            <a:off x="4419600" y="1371600"/>
            <a:ext cx="1862367" cy="1676400"/>
          </a:xfrm>
          <a:prstGeom prst="rect">
            <a:avLst/>
          </a:prstGeom>
          <a:noFill/>
        </p:spPr>
      </p:pic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1143000"/>
          </a:xfrm>
        </p:spPr>
        <p:txBody>
          <a:bodyPr>
            <a:normAutofit/>
          </a:bodyPr>
          <a:lstStyle/>
          <a:p>
            <a:r>
              <a:rPr lang="en-US" sz="3600" dirty="0" err="1" smtClean="0"/>
              <a:t>Tineiodea</a:t>
            </a:r>
            <a:r>
              <a:rPr lang="en-US" sz="3600" dirty="0" smtClean="0"/>
              <a:t> (</a:t>
            </a:r>
            <a:r>
              <a:rPr lang="en-US" sz="3600" dirty="0" err="1" smtClean="0"/>
              <a:t>Heteroneura</a:t>
            </a:r>
            <a:r>
              <a:rPr lang="en-US" sz="3600" dirty="0" smtClean="0"/>
              <a:t> - </a:t>
            </a:r>
            <a:r>
              <a:rPr lang="en-US" sz="3600" dirty="0" err="1" smtClean="0"/>
              <a:t>Ditrysia</a:t>
            </a:r>
            <a:r>
              <a:rPr lang="en-US" sz="3600" dirty="0" smtClean="0"/>
              <a:t>)</a:t>
            </a:r>
            <a:endParaRPr lang="en-US" sz="3600" dirty="0"/>
          </a:p>
        </p:txBody>
      </p:sp>
      <p:pic>
        <p:nvPicPr>
          <p:cNvPr id="1026" name="Picture 2" descr="C:\Documents and Settings\User\My Documents\My Pictures\ditrys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0800000">
            <a:off x="3757613" y="2893633"/>
            <a:ext cx="2719387" cy="1525966"/>
          </a:xfrm>
          <a:prstGeom prst="rect">
            <a:avLst/>
          </a:prstGeom>
          <a:noFill/>
        </p:spPr>
      </p:pic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457200" y="1676400"/>
            <a:ext cx="4114800" cy="4389120"/>
          </a:xfrm>
        </p:spPr>
        <p:txBody>
          <a:bodyPr/>
          <a:lstStyle/>
          <a:p>
            <a:r>
              <a:rPr lang="en-US" dirty="0" smtClean="0"/>
              <a:t>3 families with ca. 3,700 described species</a:t>
            </a:r>
          </a:p>
          <a:p>
            <a:r>
              <a:rPr lang="en-US" dirty="0" err="1" smtClean="0"/>
              <a:t>Heteroneurous</a:t>
            </a:r>
            <a:r>
              <a:rPr lang="en-US" dirty="0" smtClean="0"/>
              <a:t> wings; </a:t>
            </a:r>
            <a:r>
              <a:rPr lang="en-US" dirty="0" err="1" smtClean="0"/>
              <a:t>frenate</a:t>
            </a:r>
            <a:r>
              <a:rPr lang="en-US" dirty="0" smtClean="0"/>
              <a:t> wing coupling</a:t>
            </a:r>
          </a:p>
          <a:p>
            <a:r>
              <a:rPr lang="en-US" dirty="0" err="1" smtClean="0"/>
              <a:t>Ditrysian</a:t>
            </a:r>
            <a:r>
              <a:rPr lang="en-US" dirty="0" smtClean="0"/>
              <a:t>  female reproductive system</a:t>
            </a:r>
          </a:p>
          <a:p>
            <a:r>
              <a:rPr lang="en-US" dirty="0" smtClean="0"/>
              <a:t>Mouthparts well developed – proboscis reduced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/>
          </a:p>
        </p:txBody>
      </p:sp>
      <p:pic>
        <p:nvPicPr>
          <p:cNvPr id="1028" name="Picture 4" descr="C:\Documents and Settings\User\My Documents\My Pictures\tine_mouth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10800000">
            <a:off x="4279900" y="4648200"/>
            <a:ext cx="2120900" cy="1901825"/>
          </a:xfrm>
          <a:prstGeom prst="rect">
            <a:avLst/>
          </a:prstGeom>
          <a:noFill/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705600" y="1600200"/>
            <a:ext cx="2156979" cy="13227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705600" y="5003800"/>
            <a:ext cx="2133600" cy="177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705600" y="3019425"/>
            <a:ext cx="2171700" cy="185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Documents and Settings\User\My Documents\My Pictures\phylo_pow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0800000">
            <a:off x="1752600" y="130984"/>
            <a:ext cx="5410200" cy="6650816"/>
          </a:xfrm>
          <a:prstGeom prst="rect">
            <a:avLst/>
          </a:prstGeom>
          <a:noFill/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58000" y="2743200"/>
            <a:ext cx="106680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0800000">
            <a:off x="2057400" y="3124200"/>
            <a:ext cx="106680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>
            <a:normAutofit/>
          </a:bodyPr>
          <a:lstStyle/>
          <a:p>
            <a:r>
              <a:rPr lang="en-US" sz="4000" dirty="0" err="1" smtClean="0"/>
              <a:t>Gracillarioidea</a:t>
            </a:r>
            <a:r>
              <a:rPr lang="en-US" sz="4000" dirty="0" smtClean="0"/>
              <a:t> (</a:t>
            </a:r>
            <a:r>
              <a:rPr lang="en-US" sz="4000" dirty="0" err="1" smtClean="0"/>
              <a:t>Heteroneura</a:t>
            </a:r>
            <a:r>
              <a:rPr lang="en-US" sz="4000" dirty="0" smtClean="0"/>
              <a:t> - </a:t>
            </a:r>
            <a:r>
              <a:rPr lang="en-US" sz="4000" dirty="0" err="1" smtClean="0"/>
              <a:t>Ditrysia</a:t>
            </a:r>
            <a:r>
              <a:rPr lang="en-US" sz="4000" dirty="0" smtClean="0"/>
              <a:t>)</a:t>
            </a:r>
            <a:endParaRPr lang="en-US" sz="4000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38800" y="2962275"/>
            <a:ext cx="2486025" cy="1838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638800" y="4800600"/>
            <a:ext cx="2466975" cy="184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638800" y="1391099"/>
            <a:ext cx="2362200" cy="13521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Content Placeholder 2"/>
          <p:cNvSpPr txBox="1">
            <a:spLocks/>
          </p:cNvSpPr>
          <p:nvPr/>
        </p:nvSpPr>
        <p:spPr>
          <a:xfrm>
            <a:off x="457200" y="1676400"/>
            <a:ext cx="4114800" cy="4389120"/>
          </a:xfrm>
          <a:prstGeom prst="rect">
            <a:avLst/>
          </a:prstGeom>
        </p:spPr>
        <p:txBody>
          <a:bodyPr vert="horz">
            <a:normAutofit lnSpcReduction="10000"/>
          </a:bodyPr>
          <a:lstStyle/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Char char=""/>
              <a:tabLst/>
              <a:defRPr/>
            </a:pPr>
            <a:r>
              <a:rPr lang="en-US" sz="2600" noProof="0" dirty="0" smtClean="0"/>
              <a:t>3</a:t>
            </a:r>
            <a:r>
              <a:rPr kumimoji="0" lang="en-US" sz="2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families with ca. 2,200 described species (mostly</a:t>
            </a:r>
            <a:r>
              <a:rPr kumimoji="0" lang="en-US" sz="26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sz="2600" b="0" i="0" u="none" strike="noStrike" kern="1200" cap="none" spc="0" normalizeH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Gracillariidae</a:t>
            </a:r>
            <a:r>
              <a:rPr kumimoji="0" lang="en-US" sz="26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)</a:t>
            </a:r>
            <a:endParaRPr kumimoji="0" lang="en-US" sz="2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Char char=""/>
              <a:tabLst/>
              <a:defRPr/>
            </a:pPr>
            <a:r>
              <a:rPr kumimoji="0" lang="en-US" sz="26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Heteroneurous</a:t>
            </a:r>
            <a:r>
              <a:rPr kumimoji="0" lang="en-US" sz="2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wings;</a:t>
            </a:r>
            <a:r>
              <a:rPr kumimoji="0" lang="en-US" sz="26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sz="2600" b="0" i="0" u="none" strike="noStrike" kern="1200" cap="none" spc="0" normalizeH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</a:t>
            </a:r>
            <a:r>
              <a:rPr kumimoji="0" lang="en-US" sz="26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renate</a:t>
            </a:r>
            <a:r>
              <a:rPr kumimoji="0" lang="en-US" sz="2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wing coupling</a:t>
            </a: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Char char=""/>
              <a:tabLst/>
              <a:defRPr/>
            </a:pPr>
            <a:r>
              <a:rPr kumimoji="0" lang="en-US" sz="26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Ditrysian</a:t>
            </a:r>
            <a:r>
              <a:rPr kumimoji="0" lang="en-US" sz="2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female reproductive system</a:t>
            </a: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Char char=""/>
              <a:tabLst/>
              <a:defRPr/>
            </a:pPr>
            <a:r>
              <a:rPr kumimoji="0" lang="en-US" sz="2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Mouthparts well developed;</a:t>
            </a:r>
            <a:r>
              <a:rPr kumimoji="0" lang="en-US" sz="26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labial </a:t>
            </a:r>
            <a:r>
              <a:rPr kumimoji="0" lang="en-US" sz="2600" b="0" i="0" u="none" strike="noStrike" kern="1200" cap="none" spc="0" normalizeH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palpi</a:t>
            </a:r>
            <a:r>
              <a:rPr kumimoji="0" lang="en-US" sz="26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sz="26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often with </a:t>
            </a:r>
            <a:r>
              <a:rPr kumimoji="0" lang="en-US" sz="26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lateral bristles (also present in </a:t>
            </a:r>
            <a:r>
              <a:rPr kumimoji="0" lang="en-US" sz="2600" b="0" i="0" u="none" strike="noStrike" kern="1200" cap="none" spc="0" normalizeH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Tineidae</a:t>
            </a:r>
            <a:r>
              <a:rPr kumimoji="0" lang="en-US" sz="26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)</a:t>
            </a:r>
            <a:endParaRPr kumimoji="0" lang="en-US" sz="2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endParaRPr kumimoji="0" lang="en-US" sz="2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endParaRPr kumimoji="0" lang="en-US" sz="2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Documents and Settings\User\My Documents\My Pictures\phylo_pow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0800000">
            <a:off x="1752600" y="130984"/>
            <a:ext cx="5410200" cy="6650816"/>
          </a:xfrm>
          <a:prstGeom prst="rect">
            <a:avLst/>
          </a:prstGeom>
          <a:noFill/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58000" y="2895600"/>
            <a:ext cx="106680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0800000">
            <a:off x="2057400" y="3124200"/>
            <a:ext cx="106680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>
            <a:normAutofit/>
          </a:bodyPr>
          <a:lstStyle/>
          <a:p>
            <a:r>
              <a:rPr lang="en-US" sz="3600" dirty="0" err="1" smtClean="0"/>
              <a:t>Yponomeutoidea</a:t>
            </a:r>
            <a:r>
              <a:rPr lang="en-US" sz="3600" dirty="0" smtClean="0"/>
              <a:t> (</a:t>
            </a:r>
            <a:r>
              <a:rPr lang="en-US" sz="3600" dirty="0" err="1" smtClean="0"/>
              <a:t>Heteroneura</a:t>
            </a:r>
            <a:r>
              <a:rPr lang="en-US" sz="3600" dirty="0" smtClean="0"/>
              <a:t> - </a:t>
            </a:r>
            <a:r>
              <a:rPr lang="en-US" sz="3600" dirty="0" err="1" smtClean="0"/>
              <a:t>Ditrysia</a:t>
            </a:r>
            <a:r>
              <a:rPr lang="en-US" sz="3600" dirty="0" smtClean="0"/>
              <a:t>)</a:t>
            </a:r>
            <a:endParaRPr lang="en-US" sz="3600" dirty="0"/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457200" y="1676400"/>
            <a:ext cx="4419600" cy="4648200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10 families with ca. 1,735 described species</a:t>
            </a:r>
          </a:p>
          <a:p>
            <a:pPr>
              <a:buNone/>
            </a:pPr>
            <a:r>
              <a:rPr lang="en-US" sz="2000" dirty="0" smtClean="0"/>
              <a:t>Classification historically unstable:</a:t>
            </a:r>
          </a:p>
          <a:p>
            <a:pPr>
              <a:buNone/>
            </a:pPr>
            <a:r>
              <a:rPr lang="en-US" sz="2000" dirty="0" smtClean="0"/>
              <a:t>	</a:t>
            </a:r>
            <a:r>
              <a:rPr lang="en-US" sz="2000" dirty="0" err="1" smtClean="0"/>
              <a:t>Yponomeutidae</a:t>
            </a:r>
            <a:r>
              <a:rPr lang="en-US" sz="2000" dirty="0" smtClean="0"/>
              <a:t>, </a:t>
            </a:r>
            <a:r>
              <a:rPr lang="en-US" sz="2000" dirty="0" err="1" smtClean="0"/>
              <a:t>Plutellidae</a:t>
            </a:r>
            <a:r>
              <a:rPr lang="en-US" sz="2000" dirty="0" smtClean="0"/>
              <a:t>, </a:t>
            </a:r>
            <a:r>
              <a:rPr lang="en-US" sz="2000" dirty="0" err="1" smtClean="0"/>
              <a:t>Ypsolophidae</a:t>
            </a:r>
            <a:r>
              <a:rPr lang="en-US" sz="2000" dirty="0" smtClean="0"/>
              <a:t>, </a:t>
            </a:r>
            <a:r>
              <a:rPr lang="en-US" sz="2000" dirty="0" err="1" smtClean="0"/>
              <a:t>Acrolepiidae</a:t>
            </a:r>
            <a:r>
              <a:rPr lang="en-US" sz="2000" dirty="0" smtClean="0"/>
              <a:t>, </a:t>
            </a:r>
            <a:r>
              <a:rPr lang="en-US" sz="2000" dirty="0" err="1" smtClean="0"/>
              <a:t>Glyphipterigidae</a:t>
            </a:r>
            <a:r>
              <a:rPr lang="en-US" sz="2000" dirty="0" smtClean="0"/>
              <a:t>, </a:t>
            </a:r>
            <a:r>
              <a:rPr lang="en-US" sz="2000" dirty="0" err="1" smtClean="0"/>
              <a:t>Argyresthiidae</a:t>
            </a:r>
            <a:r>
              <a:rPr lang="en-US" sz="2000" dirty="0" smtClean="0"/>
              <a:t>, </a:t>
            </a:r>
            <a:r>
              <a:rPr lang="en-US" sz="2000" dirty="0" err="1" smtClean="0"/>
              <a:t>Heliodinidae</a:t>
            </a:r>
            <a:r>
              <a:rPr lang="en-US" sz="2000" dirty="0" smtClean="0"/>
              <a:t>, </a:t>
            </a:r>
            <a:r>
              <a:rPr lang="en-US" sz="2000" dirty="0" err="1" smtClean="0"/>
              <a:t>Lyonetidae</a:t>
            </a:r>
            <a:r>
              <a:rPr lang="en-US" sz="2000" dirty="0" smtClean="0"/>
              <a:t>, </a:t>
            </a:r>
            <a:r>
              <a:rPr lang="en-US" sz="2000" dirty="0" err="1" smtClean="0"/>
              <a:t>Attevidae</a:t>
            </a:r>
            <a:r>
              <a:rPr lang="en-US" sz="2000" dirty="0" smtClean="0"/>
              <a:t>, </a:t>
            </a:r>
            <a:r>
              <a:rPr lang="en-US" sz="2000" dirty="0" err="1" smtClean="0"/>
              <a:t>Praydidae</a:t>
            </a:r>
            <a:r>
              <a:rPr lang="en-US" sz="2000" dirty="0" smtClean="0"/>
              <a:t>, </a:t>
            </a:r>
            <a:r>
              <a:rPr lang="en-US" sz="2000" dirty="0" err="1" smtClean="0"/>
              <a:t>Heliodinidae</a:t>
            </a:r>
            <a:r>
              <a:rPr lang="en-US" sz="2000" dirty="0" smtClean="0"/>
              <a:t>, </a:t>
            </a:r>
            <a:r>
              <a:rPr lang="en-US" sz="2000" dirty="0" err="1" smtClean="0"/>
              <a:t>Bedelliidae</a:t>
            </a:r>
            <a:r>
              <a:rPr lang="en-US" sz="2000" dirty="0" smtClean="0"/>
              <a:t>, </a:t>
            </a:r>
            <a:r>
              <a:rPr lang="en-US" sz="2000" dirty="0" err="1" smtClean="0"/>
              <a:t>Lyonetiidae</a:t>
            </a:r>
            <a:endParaRPr lang="en-US" sz="2000" dirty="0" smtClean="0"/>
          </a:p>
          <a:p>
            <a:pPr>
              <a:buNone/>
            </a:pPr>
            <a:r>
              <a:rPr lang="en-US" sz="2000" dirty="0" smtClean="0"/>
              <a:t>A </a:t>
            </a:r>
            <a:r>
              <a:rPr lang="en-US" sz="2000" dirty="0" err="1" smtClean="0"/>
              <a:t>heterogenous</a:t>
            </a:r>
            <a:r>
              <a:rPr lang="en-US" sz="2000" dirty="0" smtClean="0"/>
              <a:t> assemblage of relatively primitive micros.</a:t>
            </a:r>
          </a:p>
          <a:p>
            <a:pPr>
              <a:buNone/>
            </a:pPr>
            <a:r>
              <a:rPr lang="en-US" sz="2000" dirty="0" err="1" smtClean="0"/>
              <a:t>Autapomorphy</a:t>
            </a:r>
            <a:r>
              <a:rPr lang="en-US" sz="2000" dirty="0" smtClean="0"/>
              <a:t>: pleural lobes just before genitalia – posterior expansion of </a:t>
            </a:r>
            <a:r>
              <a:rPr lang="en-US" sz="2000" dirty="0" err="1" smtClean="0"/>
              <a:t>pleuron</a:t>
            </a:r>
            <a:r>
              <a:rPr lang="en-US" sz="2000" dirty="0" smtClean="0"/>
              <a:t> VIII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27800" y="1409700"/>
            <a:ext cx="2082800" cy="1562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553200" y="4343400"/>
            <a:ext cx="2057400" cy="205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553200" y="3123915"/>
            <a:ext cx="2057400" cy="10670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Documents and Settings\User\My Documents\My Pictures\ypon_head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79900" y="4572000"/>
            <a:ext cx="2120900" cy="1755775"/>
          </a:xfrm>
          <a:prstGeom prst="rect">
            <a:avLst/>
          </a:prstGeom>
          <a:noFill/>
        </p:spPr>
      </p:pic>
      <p:pic>
        <p:nvPicPr>
          <p:cNvPr id="2" name="Picture 2" descr="C:\Documents and Settings\User\My Documents\My Pictures\ypon_wing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0800000">
            <a:off x="4343400" y="1600199"/>
            <a:ext cx="1753796" cy="1371600"/>
          </a:xfrm>
          <a:prstGeom prst="rect">
            <a:avLst/>
          </a:prstGeom>
          <a:noFill/>
        </p:spPr>
      </p:pic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>
            <a:normAutofit/>
          </a:bodyPr>
          <a:lstStyle/>
          <a:p>
            <a:r>
              <a:rPr lang="en-US" sz="3600" dirty="0" err="1" smtClean="0"/>
              <a:t>Yponomeutoidea</a:t>
            </a:r>
            <a:r>
              <a:rPr lang="en-US" sz="3600" dirty="0" smtClean="0"/>
              <a:t> (</a:t>
            </a:r>
            <a:r>
              <a:rPr lang="en-US" sz="3600" dirty="0" err="1" smtClean="0"/>
              <a:t>Heteroneura</a:t>
            </a:r>
            <a:r>
              <a:rPr lang="en-US" sz="3600" dirty="0" smtClean="0"/>
              <a:t> - </a:t>
            </a:r>
            <a:r>
              <a:rPr lang="en-US" sz="3600" dirty="0" err="1" smtClean="0"/>
              <a:t>Ditrysia</a:t>
            </a:r>
            <a:r>
              <a:rPr lang="en-US" sz="3600" dirty="0" smtClean="0"/>
              <a:t>)</a:t>
            </a:r>
            <a:endParaRPr lang="en-US" sz="3600" dirty="0"/>
          </a:p>
        </p:txBody>
      </p:sp>
      <p:pic>
        <p:nvPicPr>
          <p:cNvPr id="1026" name="Picture 2" descr="C:\Documents and Settings\User\My Documents\My Pictures\ditrys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10800000">
            <a:off x="3757613" y="2893633"/>
            <a:ext cx="2719387" cy="1525966"/>
          </a:xfrm>
          <a:prstGeom prst="rect">
            <a:avLst/>
          </a:prstGeom>
          <a:noFill/>
        </p:spPr>
      </p:pic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457200" y="1676400"/>
            <a:ext cx="4114800" cy="4389120"/>
          </a:xfrm>
        </p:spPr>
        <p:txBody>
          <a:bodyPr>
            <a:normAutofit/>
          </a:bodyPr>
          <a:lstStyle/>
          <a:p>
            <a:r>
              <a:rPr lang="en-US" dirty="0" smtClean="0"/>
              <a:t>10 families with ca. 1,735 described species</a:t>
            </a:r>
          </a:p>
          <a:p>
            <a:r>
              <a:rPr lang="en-US" dirty="0" err="1" smtClean="0"/>
              <a:t>Heteroneurous</a:t>
            </a:r>
            <a:r>
              <a:rPr lang="en-US" dirty="0" smtClean="0"/>
              <a:t> wings; </a:t>
            </a:r>
            <a:r>
              <a:rPr lang="en-US" dirty="0" err="1" smtClean="0"/>
              <a:t>frenate</a:t>
            </a:r>
            <a:r>
              <a:rPr lang="en-US" dirty="0" smtClean="0"/>
              <a:t> wing coupling</a:t>
            </a:r>
          </a:p>
          <a:p>
            <a:r>
              <a:rPr lang="en-US" dirty="0" err="1" smtClean="0"/>
              <a:t>Ditrysian</a:t>
            </a:r>
            <a:r>
              <a:rPr lang="en-US" dirty="0" smtClean="0"/>
              <a:t> female reproductive system</a:t>
            </a:r>
          </a:p>
          <a:p>
            <a:r>
              <a:rPr lang="en-US" dirty="0" smtClean="0"/>
              <a:t>Mouthparts well developed; labial </a:t>
            </a:r>
            <a:r>
              <a:rPr lang="en-US" dirty="0" err="1" smtClean="0"/>
              <a:t>palpi</a:t>
            </a:r>
            <a:r>
              <a:rPr lang="en-US" dirty="0" smtClean="0"/>
              <a:t> variable but always large and conspicuous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/>
          </a:p>
        </p:txBody>
      </p:sp>
      <p:pic>
        <p:nvPicPr>
          <p:cNvPr id="10" name="Picture 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553200" y="3123915"/>
            <a:ext cx="2057400" cy="10670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527800" y="1409700"/>
            <a:ext cx="2082800" cy="1562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" name="Picture 4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553200" y="4343400"/>
            <a:ext cx="2057400" cy="205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Documents and Settings\User\My Documents\My Pictures\phylo_pow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0800000">
            <a:off x="1752600" y="130984"/>
            <a:ext cx="5410200" cy="6650816"/>
          </a:xfrm>
          <a:prstGeom prst="rect">
            <a:avLst/>
          </a:prstGeom>
          <a:noFill/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705600" y="3048000"/>
            <a:ext cx="106680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0800000">
            <a:off x="2057401" y="4038600"/>
            <a:ext cx="106680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1143000"/>
          </a:xfrm>
        </p:spPr>
        <p:txBody>
          <a:bodyPr>
            <a:normAutofit/>
          </a:bodyPr>
          <a:lstStyle/>
          <a:p>
            <a:r>
              <a:rPr lang="en-US" sz="3600" dirty="0" err="1" smtClean="0"/>
              <a:t>Gelechioidea</a:t>
            </a:r>
            <a:r>
              <a:rPr lang="en-US" sz="3600" dirty="0" smtClean="0"/>
              <a:t> (</a:t>
            </a:r>
            <a:r>
              <a:rPr lang="en-US" sz="3600" dirty="0" err="1" smtClean="0"/>
              <a:t>Heteroneura</a:t>
            </a:r>
            <a:r>
              <a:rPr lang="en-US" sz="3600" dirty="0" smtClean="0"/>
              <a:t> - </a:t>
            </a:r>
            <a:r>
              <a:rPr lang="en-US" sz="3600" dirty="0" err="1" smtClean="0"/>
              <a:t>Apoditrysia</a:t>
            </a:r>
            <a:r>
              <a:rPr lang="en-US" sz="3600" dirty="0" smtClean="0"/>
              <a:t>)</a:t>
            </a:r>
            <a:endParaRPr lang="en-US" sz="3600" dirty="0"/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457200" y="1676400"/>
            <a:ext cx="4114800" cy="4389120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21 families with ca. 18,500 described species</a:t>
            </a:r>
          </a:p>
          <a:p>
            <a:pPr>
              <a:buNone/>
            </a:pPr>
            <a:r>
              <a:rPr lang="en-US" sz="2000" dirty="0" smtClean="0"/>
              <a:t>Classification historically unstable:</a:t>
            </a:r>
          </a:p>
          <a:p>
            <a:pPr>
              <a:buNone/>
            </a:pPr>
            <a:r>
              <a:rPr lang="en-US" sz="2000" dirty="0" smtClean="0"/>
              <a:t>	</a:t>
            </a:r>
            <a:r>
              <a:rPr lang="en-US" sz="2000" dirty="0" err="1" smtClean="0"/>
              <a:t>Gelechiidae</a:t>
            </a:r>
            <a:r>
              <a:rPr lang="en-US" sz="2000" dirty="0" smtClean="0"/>
              <a:t>, </a:t>
            </a:r>
            <a:r>
              <a:rPr lang="en-US" sz="2000" dirty="0" err="1" smtClean="0"/>
              <a:t>Elachistidae</a:t>
            </a:r>
            <a:r>
              <a:rPr lang="en-US" sz="2000" dirty="0" smtClean="0"/>
              <a:t> (</a:t>
            </a:r>
            <a:r>
              <a:rPr lang="en-US" sz="2000" dirty="0" err="1" smtClean="0"/>
              <a:t>Stenomatidae</a:t>
            </a:r>
            <a:r>
              <a:rPr lang="en-US" sz="2000" dirty="0" smtClean="0"/>
              <a:t>, </a:t>
            </a:r>
            <a:r>
              <a:rPr lang="en-US" sz="2000" dirty="0" err="1" smtClean="0"/>
              <a:t>Ethmiidae</a:t>
            </a:r>
            <a:r>
              <a:rPr lang="en-US" sz="2000" dirty="0" smtClean="0"/>
              <a:t>, </a:t>
            </a:r>
            <a:r>
              <a:rPr lang="en-US" sz="2000" dirty="0" err="1" smtClean="0"/>
              <a:t>Depressariidae</a:t>
            </a:r>
            <a:r>
              <a:rPr lang="en-US" sz="2000" dirty="0" smtClean="0"/>
              <a:t>, </a:t>
            </a:r>
            <a:r>
              <a:rPr lang="en-US" sz="2000" dirty="0" err="1" smtClean="0"/>
              <a:t>Agonoxenidae</a:t>
            </a:r>
            <a:r>
              <a:rPr lang="en-US" sz="2000" dirty="0" smtClean="0"/>
              <a:t>),  </a:t>
            </a:r>
            <a:r>
              <a:rPr lang="en-US" sz="2000" dirty="0" err="1" smtClean="0"/>
              <a:t>Xyloryctidae</a:t>
            </a:r>
            <a:r>
              <a:rPr lang="en-US" sz="2000" dirty="0" smtClean="0"/>
              <a:t> (</a:t>
            </a:r>
            <a:r>
              <a:rPr lang="en-US" sz="2000" dirty="0" err="1" smtClean="0"/>
              <a:t>Scythrididae</a:t>
            </a:r>
            <a:r>
              <a:rPr lang="en-US" sz="2000" dirty="0" smtClean="0"/>
              <a:t>) </a:t>
            </a:r>
            <a:r>
              <a:rPr lang="en-US" sz="2000" dirty="0" err="1" smtClean="0"/>
              <a:t>Schistomeoidae</a:t>
            </a:r>
            <a:r>
              <a:rPr lang="en-US" sz="2000" dirty="0" smtClean="0"/>
              <a:t>, </a:t>
            </a:r>
            <a:r>
              <a:rPr lang="en-US" sz="2000" dirty="0" err="1" smtClean="0"/>
              <a:t>Oecophoridae</a:t>
            </a:r>
            <a:r>
              <a:rPr lang="en-US" sz="2000" dirty="0" smtClean="0"/>
              <a:t> (</a:t>
            </a:r>
            <a:r>
              <a:rPr lang="en-US" sz="2000" dirty="0" err="1" smtClean="0"/>
              <a:t>Stathmopodidae</a:t>
            </a:r>
            <a:r>
              <a:rPr lang="en-US" sz="2000" dirty="0" smtClean="0"/>
              <a:t>), </a:t>
            </a:r>
            <a:r>
              <a:rPr lang="en-US" sz="2000" dirty="0" err="1" smtClean="0"/>
              <a:t>Amphisbatidae</a:t>
            </a:r>
            <a:r>
              <a:rPr lang="en-US" sz="2000" dirty="0" smtClean="0"/>
              <a:t>, </a:t>
            </a:r>
            <a:r>
              <a:rPr lang="en-US" sz="2000" dirty="0" err="1" smtClean="0"/>
              <a:t>Lecithoceridae</a:t>
            </a:r>
            <a:r>
              <a:rPr lang="en-US" sz="2000" dirty="0" smtClean="0"/>
              <a:t>, </a:t>
            </a:r>
            <a:r>
              <a:rPr lang="en-US" sz="2000" dirty="0" err="1" smtClean="0"/>
              <a:t>Batrachedridae</a:t>
            </a:r>
            <a:r>
              <a:rPr lang="en-US" sz="2000" dirty="0" smtClean="0"/>
              <a:t>, </a:t>
            </a:r>
            <a:r>
              <a:rPr lang="en-US" sz="2000" dirty="0" err="1" smtClean="0"/>
              <a:t>Deocloniidae</a:t>
            </a:r>
            <a:r>
              <a:rPr lang="en-US" sz="2000" dirty="0" smtClean="0"/>
              <a:t>, </a:t>
            </a:r>
            <a:r>
              <a:rPr lang="en-US" sz="2000" dirty="0" err="1" smtClean="0"/>
              <a:t>Coleophoridae</a:t>
            </a:r>
            <a:r>
              <a:rPr lang="en-US" sz="2000" dirty="0" smtClean="0"/>
              <a:t>, </a:t>
            </a:r>
            <a:r>
              <a:rPr lang="en-US" sz="2000" dirty="0" err="1" smtClean="0"/>
              <a:t>Blastobasidae</a:t>
            </a:r>
            <a:r>
              <a:rPr lang="en-US" sz="2000" dirty="0" smtClean="0"/>
              <a:t>, </a:t>
            </a:r>
            <a:r>
              <a:rPr lang="en-US" sz="2000" dirty="0" err="1" smtClean="0"/>
              <a:t>Momphidae</a:t>
            </a:r>
            <a:r>
              <a:rPr lang="en-US" sz="2000" dirty="0" smtClean="0"/>
              <a:t>, </a:t>
            </a:r>
            <a:r>
              <a:rPr lang="en-US" sz="2000" dirty="0" err="1" smtClean="0"/>
              <a:t>Autostichidae</a:t>
            </a:r>
            <a:r>
              <a:rPr lang="en-US" sz="2000" dirty="0" smtClean="0"/>
              <a:t> (</a:t>
            </a:r>
            <a:r>
              <a:rPr lang="en-US" sz="2000" dirty="0" err="1" smtClean="0"/>
              <a:t>Symmocidae</a:t>
            </a:r>
            <a:r>
              <a:rPr lang="en-US" sz="2000" dirty="0" smtClean="0"/>
              <a:t>), </a:t>
            </a:r>
            <a:r>
              <a:rPr lang="en-US" sz="2000" dirty="0" err="1" smtClean="0"/>
              <a:t>Cosmopterigidae</a:t>
            </a:r>
            <a:r>
              <a:rPr lang="en-US" sz="2000" dirty="0" smtClean="0"/>
              <a:t>, others?</a:t>
            </a:r>
          </a:p>
          <a:p>
            <a:pPr>
              <a:buNone/>
            </a:pPr>
            <a:endParaRPr lang="en-US" dirty="0"/>
          </a:p>
        </p:txBody>
      </p:sp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38900" y="1981200"/>
            <a:ext cx="2476500" cy="1352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58383" y="3352800"/>
            <a:ext cx="2485158" cy="1523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3" name="Picture 7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477000" y="4953001"/>
            <a:ext cx="2451166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 descr="C:\Documents and Settings\User\My Documents\My Pictures\gell_wimg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0800000">
            <a:off x="4114800" y="1679655"/>
            <a:ext cx="2438400" cy="1393731"/>
          </a:xfrm>
          <a:prstGeom prst="rect">
            <a:avLst/>
          </a:prstGeom>
          <a:noFill/>
        </p:spPr>
      </p:pic>
      <p:pic>
        <p:nvPicPr>
          <p:cNvPr id="4098" name="Picture 2" descr="C:\Documents and Settings\User\My Documents\My Pictures\gell_head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0800000">
            <a:off x="4343401" y="4724400"/>
            <a:ext cx="1755775" cy="1901825"/>
          </a:xfrm>
          <a:prstGeom prst="rect">
            <a:avLst/>
          </a:prstGeom>
          <a:noFill/>
        </p:spPr>
      </p:pic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1143000"/>
          </a:xfrm>
        </p:spPr>
        <p:txBody>
          <a:bodyPr>
            <a:normAutofit/>
          </a:bodyPr>
          <a:lstStyle/>
          <a:p>
            <a:r>
              <a:rPr lang="en-US" sz="3600" dirty="0" err="1" smtClean="0"/>
              <a:t>Gelechioidea</a:t>
            </a:r>
            <a:r>
              <a:rPr lang="en-US" sz="3600" dirty="0" smtClean="0"/>
              <a:t> (</a:t>
            </a:r>
            <a:r>
              <a:rPr lang="en-US" sz="3600" dirty="0" err="1" smtClean="0"/>
              <a:t>Heteroneura</a:t>
            </a:r>
            <a:r>
              <a:rPr lang="en-US" sz="3600" dirty="0" smtClean="0"/>
              <a:t> - </a:t>
            </a:r>
            <a:r>
              <a:rPr lang="en-US" sz="3600" dirty="0" err="1" smtClean="0"/>
              <a:t>Apoditrysia</a:t>
            </a:r>
            <a:r>
              <a:rPr lang="en-US" sz="3600" dirty="0" smtClean="0"/>
              <a:t>)</a:t>
            </a:r>
            <a:endParaRPr lang="en-US" sz="3600" dirty="0"/>
          </a:p>
        </p:txBody>
      </p:sp>
      <p:pic>
        <p:nvPicPr>
          <p:cNvPr id="1026" name="Picture 2" descr="C:\Documents and Settings\User\My Documents\My Pictures\ditrys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10800000">
            <a:off x="3757613" y="3198433"/>
            <a:ext cx="2719387" cy="1525966"/>
          </a:xfrm>
          <a:prstGeom prst="rect">
            <a:avLst/>
          </a:prstGeom>
          <a:noFill/>
        </p:spPr>
      </p:pic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457200" y="1676400"/>
            <a:ext cx="4114800" cy="4389120"/>
          </a:xfrm>
        </p:spPr>
        <p:txBody>
          <a:bodyPr/>
          <a:lstStyle/>
          <a:p>
            <a:r>
              <a:rPr lang="en-US" dirty="0" smtClean="0"/>
              <a:t>21 families with ca. 18,500 described species</a:t>
            </a:r>
          </a:p>
          <a:p>
            <a:r>
              <a:rPr lang="en-US" dirty="0" err="1" smtClean="0"/>
              <a:t>Heteroneurous</a:t>
            </a:r>
            <a:r>
              <a:rPr lang="en-US" dirty="0" smtClean="0"/>
              <a:t> wings; </a:t>
            </a:r>
            <a:r>
              <a:rPr lang="en-US" dirty="0" err="1" smtClean="0"/>
              <a:t>frenate</a:t>
            </a:r>
            <a:r>
              <a:rPr lang="en-US" dirty="0" smtClean="0"/>
              <a:t> wing coupling</a:t>
            </a:r>
          </a:p>
          <a:p>
            <a:r>
              <a:rPr lang="en-US" dirty="0" err="1" smtClean="0"/>
              <a:t>Ditrysian</a:t>
            </a:r>
            <a:r>
              <a:rPr lang="en-US" dirty="0" smtClean="0"/>
              <a:t>  female reproductive system</a:t>
            </a:r>
          </a:p>
          <a:p>
            <a:r>
              <a:rPr lang="en-US" dirty="0" smtClean="0"/>
              <a:t>Mouthparts well developed; labial </a:t>
            </a:r>
            <a:r>
              <a:rPr lang="en-US" dirty="0" err="1" smtClean="0"/>
              <a:t>palpi</a:t>
            </a:r>
            <a:r>
              <a:rPr lang="en-US" dirty="0" smtClean="0"/>
              <a:t> large, upturned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/>
          </a:p>
        </p:txBody>
      </p:sp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438900" y="1981200"/>
            <a:ext cx="2476500" cy="1352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458383" y="3352800"/>
            <a:ext cx="2485158" cy="1523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3" name="Picture 7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477000" y="4953001"/>
            <a:ext cx="2451166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phylo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 rot="10800000">
            <a:off x="1905001" y="-1"/>
            <a:ext cx="4869579" cy="6858000"/>
          </a:xfrm>
        </p:spPr>
      </p:pic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304800" y="1371600"/>
            <a:ext cx="2057400" cy="609600"/>
          </a:xfrm>
        </p:spPr>
        <p:txBody>
          <a:bodyPr>
            <a:normAutofit fontScale="90000"/>
          </a:bodyPr>
          <a:lstStyle/>
          <a:p>
            <a:r>
              <a:rPr lang="en-US" sz="2000" dirty="0" err="1" smtClean="0"/>
              <a:t>Kristensen</a:t>
            </a:r>
            <a:r>
              <a:rPr lang="en-US" sz="2000" dirty="0" smtClean="0"/>
              <a:t> 1998</a:t>
            </a:r>
            <a:br>
              <a:rPr lang="en-US" sz="2000" dirty="0" smtClean="0"/>
            </a:br>
            <a:r>
              <a:rPr lang="en-US" sz="2000" dirty="0" smtClean="0"/>
              <a:t>Handbook of Zoology</a:t>
            </a:r>
            <a:endParaRPr lang="en-US" sz="2000" dirty="0"/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381000" y="4191000"/>
            <a:ext cx="2057400" cy="1905000"/>
          </a:xfrm>
          <a:prstGeom prst="rect">
            <a:avLst/>
          </a:prstGeom>
        </p:spPr>
        <p:txBody>
          <a:bodyPr vert="horz" lIns="0" rIns="0" bIns="0" anchor="b">
            <a:normAutofit fontScale="75000" lnSpcReduction="200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Two more recent phylogenies</a:t>
            </a:r>
            <a:r>
              <a:rPr kumimoji="0" lang="en-US" sz="2000" b="0" i="0" u="none" strike="noStrike" kern="1200" cap="none" spc="0" normalizeH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based on large molecular data sets.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2000" dirty="0" smtClean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A new classification proposed based on those phylogenies and a few other published and unpublished studies.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Documents and Settings\User\My Documents\My Pictures\phylo_pow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0800000">
            <a:off x="1752600" y="130984"/>
            <a:ext cx="5410200" cy="6650816"/>
          </a:xfrm>
          <a:prstGeom prst="rect">
            <a:avLst/>
          </a:prstGeom>
          <a:noFill/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21068533">
            <a:off x="6558572" y="3129226"/>
            <a:ext cx="106680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0800000">
            <a:off x="2057400" y="4038599"/>
            <a:ext cx="106680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410038">
            <a:off x="6558478" y="3491930"/>
            <a:ext cx="106680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1143000"/>
          </a:xfrm>
        </p:spPr>
        <p:txBody>
          <a:bodyPr>
            <a:normAutofit/>
          </a:bodyPr>
          <a:lstStyle/>
          <a:p>
            <a:r>
              <a:rPr lang="en-US" sz="3600" dirty="0" err="1" smtClean="0"/>
              <a:t>Cossoidea</a:t>
            </a:r>
            <a:r>
              <a:rPr lang="en-US" sz="3600" dirty="0" smtClean="0"/>
              <a:t> (</a:t>
            </a:r>
            <a:r>
              <a:rPr lang="en-US" sz="3600" dirty="0" err="1" smtClean="0"/>
              <a:t>Heteroneura</a:t>
            </a:r>
            <a:r>
              <a:rPr lang="en-US" sz="3600" dirty="0" smtClean="0"/>
              <a:t> - </a:t>
            </a:r>
            <a:r>
              <a:rPr lang="en-US" sz="3600" dirty="0" err="1" smtClean="0"/>
              <a:t>Apoditrysia</a:t>
            </a:r>
            <a:r>
              <a:rPr lang="en-US" sz="3600" dirty="0" smtClean="0"/>
              <a:t>)</a:t>
            </a:r>
            <a:endParaRPr lang="en-US" sz="3600" dirty="0"/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457200" y="1676400"/>
            <a:ext cx="4191000" cy="4389120"/>
          </a:xfrm>
        </p:spPr>
        <p:txBody>
          <a:bodyPr>
            <a:normAutofit/>
          </a:bodyPr>
          <a:lstStyle/>
          <a:p>
            <a:r>
              <a:rPr lang="en-US" sz="2400" dirty="0" smtClean="0"/>
              <a:t>7 families with ca. 2,870 described species</a:t>
            </a:r>
          </a:p>
          <a:p>
            <a:pPr>
              <a:buNone/>
            </a:pPr>
            <a:endParaRPr lang="en-US" sz="2400" dirty="0" smtClean="0"/>
          </a:p>
          <a:p>
            <a:pPr>
              <a:buNone/>
            </a:pPr>
            <a:r>
              <a:rPr lang="en-US" sz="2000" dirty="0" err="1" smtClean="0"/>
              <a:t>Cossidae</a:t>
            </a:r>
            <a:r>
              <a:rPr lang="en-US" sz="2000" dirty="0" smtClean="0"/>
              <a:t>, </a:t>
            </a:r>
            <a:r>
              <a:rPr lang="en-US" sz="2000" dirty="0" err="1" smtClean="0"/>
              <a:t>Brachodidae</a:t>
            </a:r>
            <a:r>
              <a:rPr lang="en-US" sz="2000" dirty="0" smtClean="0"/>
              <a:t>, </a:t>
            </a:r>
            <a:r>
              <a:rPr lang="en-US" sz="2000" dirty="0" err="1" smtClean="0"/>
              <a:t>Dudgeoneidae</a:t>
            </a:r>
            <a:r>
              <a:rPr lang="en-US" sz="2000" dirty="0" smtClean="0"/>
              <a:t>, </a:t>
            </a:r>
            <a:r>
              <a:rPr lang="en-US" sz="2000" dirty="0" err="1" smtClean="0"/>
              <a:t>Metarbelidae</a:t>
            </a:r>
            <a:r>
              <a:rPr lang="en-US" sz="2000" dirty="0" smtClean="0"/>
              <a:t>, </a:t>
            </a:r>
            <a:r>
              <a:rPr lang="en-US" sz="2000" dirty="0" err="1" smtClean="0"/>
              <a:t>Retardidae</a:t>
            </a:r>
            <a:r>
              <a:rPr lang="en-US" sz="2000" dirty="0" smtClean="0"/>
              <a:t>, </a:t>
            </a:r>
            <a:r>
              <a:rPr lang="en-US" sz="2000" dirty="0" err="1" smtClean="0"/>
              <a:t>Castniidae</a:t>
            </a:r>
            <a:r>
              <a:rPr lang="en-US" sz="2000" dirty="0" smtClean="0"/>
              <a:t>, </a:t>
            </a:r>
            <a:r>
              <a:rPr lang="en-US" sz="2000" dirty="0" err="1" smtClean="0"/>
              <a:t>Sesiidae</a:t>
            </a:r>
            <a:endParaRPr lang="en-US" sz="2000" dirty="0" smtClean="0"/>
          </a:p>
          <a:p>
            <a:pPr>
              <a:buNone/>
            </a:pPr>
            <a:endParaRPr lang="en-US" sz="2000" dirty="0" smtClean="0"/>
          </a:p>
          <a:p>
            <a:pPr>
              <a:buNone/>
            </a:pPr>
            <a:r>
              <a:rPr lang="en-US" sz="2000" dirty="0" smtClean="0"/>
              <a:t>Wood-boring larvae (mostly)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18453" y="3429000"/>
            <a:ext cx="1934747" cy="1456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10" descr="http://www.odolep.com/Moths/COSSIDAE/Prionoxystus_robiniae1a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6200000">
            <a:off x="7082603" y="1451797"/>
            <a:ext cx="1554017" cy="2003223"/>
          </a:xfrm>
          <a:prstGeom prst="rect">
            <a:avLst/>
          </a:prstGeom>
          <a:noFill/>
        </p:spPr>
      </p:pic>
      <p:pic>
        <p:nvPicPr>
          <p:cNvPr id="55300" name="Picture 4" descr="http://upload.wikimedia.org/wikipedia/commons/thumb/2/2a/Paysandisia_archon_(rub).jpg/240px-Paysandisia_archon_(rub)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495800" y="5105400"/>
            <a:ext cx="2133600" cy="1457960"/>
          </a:xfrm>
          <a:prstGeom prst="rect">
            <a:avLst/>
          </a:prstGeom>
          <a:noFill/>
        </p:spPr>
      </p:pic>
      <p:sp>
        <p:nvSpPr>
          <p:cNvPr id="55302" name="AutoShape 6" descr="data:image/jpg;base64,/9j/4AAQSkZJRgABAQAAAQABAAD/2wCEAAkGBhQSEBQUEhQUFRUUFxUVFRUUFBQVFxQVFRQVFxQVFBQXHCYeFxojHBUUHy8gIycpLCwsFR4xNTAqNSYrLCkBCQoKDgwOGg8PGCwfHhwsKSwsKiwsLCkpLCwpLCkpLCwsLSwsKSwsLCwsLCwsLC0sKSwpKSwsKSwsLCwpLCksLP/AABEIAMIBAwMBIgACEQEDEQH/xAAbAAABBQEBAAAAAAAAAAAAAAACAAEDBAUGB//EAEAQAAEDAgQDBgMGBQMCBwAAAAEAAhEDIQQSMUEFUWEGEyJxgZEyobEHQmLB0fAUUnKC4SMzUyTxF0Njc5KT4v/EABkBAAIDAQAAAAAAAAAAAAAAAAABAgMEBf/EACoRAAICAgIBAwQBBQEAAAAAAAABAhEDIRIxBCJBURMyYZGhFCMzgfAF/9oADAMBAAIRAxEAPwD1JJJJWlY6SaU8JAJJKE0oAJMmlKUAOkmlKUAOlKZNKQDpJkkAOmTSkgB5TJpTIGEmlNKaUAOkmJTSgVjppTEpiUBY8ppQlyaUCCJQkoS5CXoAOUJKAvQl6YBlyAuQF6A1EASZkyhzpIA20k0pSgZxP2lcfrUO4p0Hmn3neOeWRnIblAAd90XMkX0Xn7OOvDj3rqrp3755Pr4l132quJr4cZmtDWPOozEucBYTMeHXRed4x/iu4GB+EnzXNzNvJRtxRXCzpBxR5c1rH1ACQJ757RBOpOayv8X4ricHXNNuMfU8IfLaneASSMr2vJAdaY5ELN7Ldsv4TvGFvetqZTkeQA10EEzBkEQP7Vm0nuqvf3bTdznBjR4KYMkMDidBI1RajHsONy60dnw37TKzSBVa2oOYGR3uLe7fVdlwrtbh68APyOP3Hw0n+k/C70K8lwfB6hqgVf8ATaIJMAzaYMaSt2tw9lVpyiCNxEHlOzvkVH+qcHV2J4U+tHqspSvIeDdu6uGfkJ7ym0wabyZb/Q43HlcL0fgnaSjim5qTrj4mGz2+beXUWW6GVTM8oOJrymlYfFeKVcM/vHN73DH48g/1KHN8D/cp8/vDqFrYbFNqMa9jg5rgC1zTIIOhBVllZPKYlDKUpgFKaUMpEoAclKUBcmLkhBymlRlyocW4yzDszOlznHLTpsEvqvOjGN3PyAuUAaUpiVlcINcgvxJa1zvhpMgtpN/lL9aj+Z05DcnxTjdLDsz1nhg2nV3RrRd3oi/kKNElRVsQ1gzOcGgalxAHubLz3H/aJVrOLMJTyD+d4BdB3j4WDzlcv2ko147yrVNS8EkuMTu0u0GmgCzy8iKdIujhb7PTcZ28wdOxrBx5U2uf82iPmqH/AImYT/1v/r//AEvImPnf2XWYLg4xeFZVHc0G0GuY54mamQCXvaPhNjrcpLJNkniiuzsv/EfC798OppE/QlafC+02HxNqNVriNW3a4f2Ogx1XheJxxPha7w89J/OFs9i5/j8MQfvO1O3duBg722SjlldMcsMatHtRehL1FnTFy1mYMvQF6AuUbnoAkLklBnToA6WU8oZSTGeefapRAqYeo5pcCH0xewdIcLRckE7/AHVxVTh4c0HKJ0u6+hjw6R6L1rtvgjUwNXL8TB3jbfyXMHaW5gvNOGVo8T7giwbrf0P7C5flXGVo24HcaMd3C6gAIAg66GNQZgc0b8M+i9jpEWc4s1gHTxQCfddZgnNZbI95iSAATG4u7rHmq7+0+GY7K+m8lpN4aT0kEwsynKTLmyzXqsJMNkWgxBHOQIuDIi2nvi43tA2kXMb4n3GaZDT6Xn1VDFMd3ZdSNQhz3OLy25mJlwu2CqowRaAXDLmvJ3HMHf8AyiOON2xO+kV2AyXOdLjcq1TdUpFtWg9zXt1iQ5p9bEdLg+6v8HqMbM2NrxmaQTra49kXGuMsBY0NpODXZszDfLu2YgC8i3JWLJJzpIHFUd/2S7amvTYK4DKjvhcLMqGYi/wuMab7clq0eHdw5zsNAa45n0CYYXHV1I/+U88vhO4B8S8Sf2hc2mWNiHTMwYk2yjY/97LtOxf2hTFHFOvoyqd+Tah5/i335rfjyS6mZMmNdxPS8Ljm1AYkEWc1whzDrDm7fQ6gkKbOsis0OIcCWvFmvGoGuU7Ob+E/I3RUOInMGVAGuPwkfDU/oJ0O+U35SLq8oNXOmL1W71LvUwJy9AXqA1FTOLNT/bMM3qc//aB1/qNuWbYsC1Xx0HKwZn8pgNB0L3fdHuTsCoKGBDahqvOeqRlzkQGt/kpN+43nqTuTaAqV6dCmXOIYxsuc5x93OcbknmbleadovtK72pkphwoXBOjqvnyZ+HU78lCU+K+SUY8mdF2s+0plCaWGipU0L9WM8v53eVh10XmuO4jVqvL6ry97hMuMmOmwHQWUb+Ih9bOWtAMAAiQ0C2mhj2XQnhVJzO8c4mBYAxmN9XRPKAFhy5mmuSNcMaS0Vuy3E2ta9rozXMuN/RaBxpzRIgzNpEajQE+y5XEYcRZwmYgD6uU+D4yaYDHidgZ0vebXVGTFy9Uf0Wp1pl/HMpMpmQ5pNg4Z/iudzELDbiXAG5GYEGDE2PxRqOi1hhn13EuIABIDbxI3g6z1T1uz8gmwjkCNvNPHkjDUnsJRsxmskgazF4NvzWzwCuGYzDm9qjBI/Ect+l1DRwYYMx2trHyIur/ZLBd5jWbtpzUPm2zAf7iPZXwlylohNVF2etionL1Va9HnXQOeSFyBzkBcgL0DDzJKDOkmB2CUppTSgQnAEQRIOoO45FeNV8AaOIrUyTFOoQACfgmWG3ReyErz/wC0fh2WrSxDbZ5pVNpsSwnrqP7Vk8qHKF/BfglUq+ShTxzswJa4wNWmItqDz9eSysT2bNTxF+W4cAfFrrEnzUuHxBYHAScxvr9fRWW13QTkIEalwHOToT+yuQpuL0bWiOnSApGk0QCCJkQJ1mfIXWWG9ye6c7M02aS6WhpmWloBjUW2KhxXaYUz4WgnzJnXogpY04hnip5Gi8ifFabkn1sjhNK5dE01dGdXp90/JDXWmRtOgJI1VbFvA6TNle4iXuLGvAyR4XZQHerlA/DMDgWhwMD4srteVoK1xmkk32R4t9EXDeFsqzcgiNiQQReSBYqDE0DTdlNxrrr68lYxuPdOp8w1rY8soHRVX1WlgcTLiTmFxF7OB0M8lZFybt9fBFpLR3XY/thlDaNY2FmPcb9Gnouxx9fNRqDXwkjzAkEdZAgrxlmOAkts60Gbg7kBdV2S7WSe5qmdmONp/Afy9lfCb6ZnyQXaPQaWKe0AiarIkf8AIBqL6VPWD1cVHS7VUHPNNlQPqAA5G/ESSRlgxBEGZjLvC867W8ZqCiyjnyFhc1zWkg1GgN7p/RkEyOY9uX4ZxF9CqK1JwztnW8ggyCNwdFdyKeJ7r3ZfeqQR/wAY+Af1TeofOB+HdDxTjVPD0jUquytHqXHZrRuTyVHE8ZbSod9VOVoaHHnJA8I5mTC8m4/x6pjKud9mAxTZNmg8ubjaT/hEpUEYWy32k7V1sa4z4aTTLaY25OcfvO+Q2WGME5wlugvry5nmirwABMaWiZP7KlZiYZYgg6yb+2w0v1WZyl2jXGEVplNmt1bOKcRDnyBoCZjpCiqYYEWEf3T+SAYc76DWImOkobi+w4yXRdwVMOkueGgaRlBPvspMJhmPqEhxDRpLhJ6ztdPUfmLWw4UxEk62008labiaejS38vmss5y9vcuUUZuKrvpvID3xsQdQtPAio5klzhNpzG46hWBQYf5T7W0VephWidfQn2AUHkUlVbCtkeNdl8JcXb9F1PYHBZaT6u9V1v6G2HuZ9lxbpcQ1olzyGtE6k6XXp/D8OKVJlMaMaG+wufeStvjxrZmzy9jUbURd4qrXJ+8W0xk5qIXVFCaiA1EwJS9JVy9JAUd8ShSKaUxClZ3H+GDEYapS3c05ejxdscr28iVoFCUmrVDWjxXCWFyS4ah3Mc78lu4Yvey5YWuBEETO38y1+13ZBz6nfYdoJP8AuUxALj/MJsT0XM06leiMnd1R+E0yYPRcfJglGXR0I5FJA4nglJugJJ2kRvtbos3F13x4bX0nQRER5q1i+LatOcPH3btjzG22qz8Q6qROUgeR+qgou9/yTTM7G4moRDpM7HaeqrYXHQMjwLXBJjbqp6rjeSVlY1pnda4wTXFlbk07RoFmYS4neNQFSqs9T0/VR0K0DT3Uv8TKmo8ROVkYpnl7wnNhqByvcHoic0wgcxWIgyXH8QdWdneZcco3+62J9YnzKVBtPunEnx3i/lAA63uqzgJshYPoplZo4ri1SrSpUS4llLNAJ3kxPk0gAbXVZ736QbAiw2Ooso2UgWk77fonpVC24UGTjohIKs4WhIJ5edzsJ239kNStJkoTWEWSdtEk0mXGPixER8780H8aHP08MzAGt1mueSdZVuibXCj9JLbJfUbNRmMa6Q4GDsDe+/RQv4GZJYZ6EiUFKs3cQtfBVGj00g6Wt5LM08f2ljaktkXD8IGtd3ttMtjYzczyQYlrQfAZHQrXPEKV51/l1nXksUh73ZWNlzjYABVpOTtjvRqdj8B3lc1SLUtOryPyF/ZdzmWbwPhncUQz73xPPNx1/T0WhK6kI8UYZy5OyQOT5lGmc5TIBl6BzkJKAlMAs6SilJAHo6ZMShlSIDkoSUsyElAAucvOe1HbZ1Z5w+Fqd2zR9bNBdzbTi8dbT032vtG4q6lhcjDDqpyzybBLvcAj1XmrWUqdAva8OrGwJvBt8IAsbLn+Tma9Mezb4+JP1S6IavCKxqFtMOyT4XTbq4ibzfmuso03BjWkgkAAm5J6rN4A+r3QzOaepMnygfqtEidTPnYey4Pk5ZSfCVen4OtjxqO17mVxDhTXkkG/QD6BYGK4PVA6LspG1/LT3QPZ5D5qeLyp49E5Y4T7R55Uwzmm4j0Kdjo8+f5LtMXhA4bnzsFzmN4YReLSupi8tZNPRkyeKoq47KTaplO58wCBJIEi37HoiqUCP39EqeDmOpj9VpUomNxaKrmX6/uFOWANGm+nooq58RA2J9UwqmCNAVb2VEgIDRM72n9/sIe/PIfvzUjqUsB8/wAlE1ijaJJMBzpULirbcISbfsLRwfCQfiA9bfMKEs0YF8PHlk/Bi0m9CVoYbBPd92y3qPD2N+7Hz+isMoDVvyWPJ5t/ajVDxIx+52U6HDKYHiB9bfSywcVigKhDJABjWx8wutJI6/JZ2PwtEglw8QvGhMfVVYc7UvVbsllwpr06JuB4XDV3ZH56dUfdz+F/9NpG9p8iur4dwSlRvTbeIzOMn3XnNWq6oO8YP9s/0vbygjXRd92Z4x/EUA4/G3wvHXn6rp45X2jmZouPvo2EkoSWgzjlCU6GUxDFRucjco3JgDCSaUkgPRiUMpFyBxUyARKAuTEoSUgPPvtZa4iiBb/cvzIAhv1XGClSOAOV4FQg/G7xDKZLWjYeS9G+0bBF+GFQCTSOY/0kEH9fQrzbhuApiuxuIGVpg9C62Vribx00uuX5Cpt307170dDA/T/Bi4DiT8O45fvDf5FXsP2pqZwahDmnaIj0Wz22w1B2Ute0VRbKL5gdBbRcfi8G+mYe0tkSJ38k8X0vJjylGm/3/oscsmH7Xpf9s7ql2gpOIa1wk/JXS4C5vy/wNl5i10EEbLWo9pamYFxt+Sy5f/Oa/wAbNOPzIS+/R2znzd3t+9SonUQZc725Dks3A8dp1HaxGk/VTYrGZrDT6/8AdYfozi6ao0Skq0yq/C946dANOg5qahgt9LQLTA/VXG08rAN3Ism2y3+Pct+yMGaRwuJbDyOXNMynYmRZWeOYXu6zmxYRF9iAVAynb4fUSup7GP3N/AcLnDlwu6zhzhs2+vsqn8H4reY/RdXgKGWmwcmt+l1l8Rw2R1ucjyKyZrirRfhabpkdLBiA5tv1VhkagdC3qq9GvlMbH6p62JA8W2/Ufquc1JujpwZbb09v3ogzDyPsf8rJxfHmscIvI9COqyOIcZc50tcQNlbj8Wc/wRyZ4Q7dnR4rizaR8Rny19lm8U4+wshgDp5jT0XP1a5cZcZKt8I4Wa9TKLAfEeX+VsXi48a5zfRil5UpvjBdlrAGq6m91M2HxNI1HQ/kui+z3ES+qPwtJ9HH9ViV+9wwdRhuV8w/QkefyW/2AwvjqP2DQ31Jk/krMe3aqm9UVZH6avo7SU6YpLaYxICURKElAgSoypCEGyAI06ElOgD0IlASncUBUyAiUJcmJTSkANRgcCDcHZeV9r+zJpPcYik4/wCmQb53EeCCZjUz0PSfVCq2PwLKzCyo0Fp5qnLj5790W48nB/g8a4AKLMQTWAB+4XaB0aX+q0u1WPoFvd5e8efhA2J0Mj6I+1HZV1E3DnUhcOaJIGkOO0WE/muUoVHUKoqZQ+L+Lfr5rlywcsn1G3a9joKdLXRoYzsa4UA5pl4Elux5x1+q5h7IMH2XU8U7ZOqU4Y3ITqZmPJaTeA0cTg6WQgOaLOETJ1a71VmHNlxL++u3+iGSMJfacYG5gCLGwEbxrPVdLwmrnidG7n5lZeH4cWVC06t+R5/vdaXCsG5z8g0JknpqVb5FTVIjiddm5RGY5ttG+XNTsbcSrP8ADwAOSHuVLHjUIqKK5T5Ozk+11EDEAxYsaelpE/JVMLQDyxnhu7bbMQtztjgiabagbOSWnoDEH3+qyuyuFNSuyBIb4nbREH6wFcRTO37mDZVOK4LMyd2/Raopou6223ROHJNEYyadnAVHwJ5W/RYeMrue5xnw2/f1XR8dwJpve3Y3B6HQrnsTh4AG+h/X5rNgiovfZqyzbWjOOqsYPAvqEhgnn09Vo8I7OPqOBe0hl5OhJ2A/ey0+EcQZSLqLwGlpMOGjo59VZm8jimsatorx409yKHAuCB7peR4TGTefxdFcx2HdhHZ6bopu1aRInkqfFcawVw+g8zuRp89fLdR1qz6zxnJIEQBcXjQc+io4znJTk/S1tMuuMVxiG/EvxFWSJJhrG+Z5/Ur0Ts/wcYeiG/eN3HqdvLZZfZrst3RFWoBmI8LdmT56nr+z08LZigl0qRlyTvQoTEJwkrykZAURShAgHKMhSvCBwTAilJOkkB3pKEpFyElTIDOTJyhJSAYoSnJQFAA1GAiDcLluM9hKNWTT/wBNx5fCfNui6klASq5QUuycZuPR5VxbsBWYJAY8DdnhJ9DYn1XO0W1sO92UuYLyDI92nf8ARe5OVWvg2O1AKqeJrSevyXfVvtHkNGo5waG0nEgahpA11JNt12nAuEGnSl4Ae65i8DYSulGDY3RoB8kz6SI4knbFLJejJdQQ9wtJ1JB3SsohZi8Zpf8AT1LAy1wvyIM/r6LD7DUcr36XaJkEHXz6n2XbOogiCJHIqOjgmMJLWgE6xuouLskpKqGyJZVM4IcqsImL2k4dnpZgJdTvA1Ldx+fouKqOpG5Omo3Xp8LLxnZujUJLmC/QfI6/NUTx27RZGdKmef4jtLUDAxljoXWMgcuunss2hgXOImSSdBJceei9Fd2IoSLEeRd+q1cFwmnSEU2gfn5k6pRxuOoqiTmvfZwnC+yFVxu0sB+87WDyaPzhdbwnszToHN8T/wCZ2ottGi2QE4arFjV29kJZG9DJwEUJFqtKgYShFCeEARwmhSZUJamBHCCFNCjLUARQmUsJJgdjKYlBKbMmQClDKYlCXJAESgJTFyEuSAdxQOKYlCSgYnKMlOShJQMBwUbkbioKj0mMTlGVHUxjAYL2zpE3kCTb1Huo3Y1n/JT/APkFXyRKidJBnExInWJExzjkkSU+SChykUwciKaaYgSE0IkkwBTkJyEkwGhOAnRAIEMAlCIBOgQMJQnhOmICExapAE0IAjLUJapSEBCYyEtTKWE6AOiJTFyEuQkoIhZkOZDmQkoAIuQlyElCXIGEXIS5DmQygAiUBKRcgLkhjOcq1VymeVWfqosaMfG2rE5aDpcfF3hY9pGYQYguNvko8PQMwKIAzAHu658BAykwDBhpyjkBFhCtV2sLi7LRJDnZSZB7wEGnvfQcvPZV6uCaSZoZnZ3WbUnwACCQXWN9Ijbks5MbEUnPOV1B7WsEteKgAhgeWtMcyfK6qGhDrU8REascQwtvo10kan5qxQ4cJf8A9O9sscZ7zM0kho7sbtJAi2kKo/DONQjucQ0OfOYVCALx4fCYBAFul4BQA9fDEPblOLIgOBY4AXd8BBEWygarpcNVzMa6CJEwbEeYVfD0MjA2XOjdxkm83O6ts0Tg7Y2tDwnTFOtBWJIBJPCAHhOEwCJAhJJ0oTEKEkk8IAZJPCUJgAhIUhTEIAjhJOQkgDYJQkoS5CXJgEXISUOZCXIALMgLkJchJSAMuQkocyEuQMMuQkoS5CXJAOVGWopTSkxlb+BZyI1Mhzx9Dp00VfF8Fo1TL2XmZDiCTESSDf8AJaCUKHBErMzD8DpU3ZmZ2mCD4iQQ6J13sL9PNRP4Awj46o5EPgjyIC1oShLgFmVT4PDgRUqmDJBfrEa89FqtEBOlCahTsGxBOmCKFYRGCcp4SAQAk4CQCKECGhPCeE6BDBKE6eEwBhJEAkgAITFGUJCAASREJJgXHJkySAGQlJJAAISmSSGIoUkkgQLkgkkgY528kySSAGSSSQAgPy/NMkkkMfZMkkmIcItk6SAEEmJ0kwHCSSSBBtSSSQA6Q0KSSBCKRSSTAZMkkkIEpJJKQz//2Q=="/>
          <p:cNvSpPr>
            <a:spLocks noChangeAspect="1" noChangeArrowheads="1"/>
          </p:cNvSpPr>
          <p:nvPr/>
        </p:nvSpPr>
        <p:spPr bwMode="auto">
          <a:xfrm>
            <a:off x="77788" y="-893763"/>
            <a:ext cx="2466975" cy="184785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55304" name="Picture 8" descr="http://images.ookaboo.com/photo/m/CastniidaeMexico_m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934200" y="5105400"/>
            <a:ext cx="1981200" cy="1485900"/>
          </a:xfrm>
          <a:prstGeom prst="rect">
            <a:avLst/>
          </a:prstGeom>
          <a:noFill/>
        </p:spPr>
      </p:pic>
      <p:pic>
        <p:nvPicPr>
          <p:cNvPr id="55306" name="Picture 10" descr="http://entomology.ifas.ufl.edu/foltz/eny3005/lab1/lepidoptera/Sesiid_2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858000" y="3352800"/>
            <a:ext cx="1981200" cy="1604341"/>
          </a:xfrm>
          <a:prstGeom prst="rect">
            <a:avLst/>
          </a:prstGeom>
          <a:noFill/>
        </p:spPr>
      </p:pic>
      <p:pic>
        <p:nvPicPr>
          <p:cNvPr id="55308" name="Picture 12" descr="http://www.butterfliesandmoths.org/sites/default/files/imagecache/gallery_for_colorbox/species_images/cossidae1cropped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351501" y="1676400"/>
            <a:ext cx="2430299" cy="1524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1143000"/>
          </a:xfrm>
        </p:spPr>
        <p:txBody>
          <a:bodyPr>
            <a:normAutofit/>
          </a:bodyPr>
          <a:lstStyle/>
          <a:p>
            <a:r>
              <a:rPr lang="en-US" sz="3600" dirty="0" err="1" smtClean="0"/>
              <a:t>Cossoidea</a:t>
            </a:r>
            <a:r>
              <a:rPr lang="en-US" sz="3600" dirty="0" smtClean="0"/>
              <a:t> (</a:t>
            </a:r>
            <a:r>
              <a:rPr lang="en-US" sz="3600" dirty="0" err="1" smtClean="0"/>
              <a:t>Heteroneura</a:t>
            </a:r>
            <a:r>
              <a:rPr lang="en-US" sz="3600" dirty="0" smtClean="0"/>
              <a:t> - </a:t>
            </a:r>
            <a:r>
              <a:rPr lang="en-US" sz="3600" dirty="0" err="1" smtClean="0"/>
              <a:t>Ditrysia</a:t>
            </a:r>
            <a:r>
              <a:rPr lang="en-US" sz="3600" dirty="0" smtClean="0"/>
              <a:t>)</a:t>
            </a:r>
            <a:endParaRPr lang="en-US" sz="3600" dirty="0"/>
          </a:p>
        </p:txBody>
      </p:sp>
      <p:pic>
        <p:nvPicPr>
          <p:cNvPr id="1026" name="Picture 2" descr="C:\Documents and Settings\User\My Documents\My Pictures\ditrys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0800000">
            <a:off x="3757613" y="3198433"/>
            <a:ext cx="2719387" cy="1525966"/>
          </a:xfrm>
          <a:prstGeom prst="rect">
            <a:avLst/>
          </a:prstGeom>
          <a:noFill/>
        </p:spPr>
      </p:pic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457200" y="1676400"/>
            <a:ext cx="4114800" cy="4389120"/>
          </a:xfrm>
        </p:spPr>
        <p:txBody>
          <a:bodyPr>
            <a:normAutofit/>
          </a:bodyPr>
          <a:lstStyle/>
          <a:p>
            <a:r>
              <a:rPr lang="en-US" sz="2400" dirty="0" smtClean="0"/>
              <a:t>7 families with ca. 2,870 described species</a:t>
            </a:r>
          </a:p>
          <a:p>
            <a:r>
              <a:rPr lang="en-US" sz="2400" dirty="0" err="1" smtClean="0"/>
              <a:t>Heteroneurous</a:t>
            </a:r>
            <a:r>
              <a:rPr lang="en-US" sz="2400" dirty="0" smtClean="0"/>
              <a:t> wings; </a:t>
            </a:r>
            <a:r>
              <a:rPr lang="en-US" sz="2400" dirty="0" err="1" smtClean="0"/>
              <a:t>frenate</a:t>
            </a:r>
            <a:r>
              <a:rPr lang="en-US" sz="2400" dirty="0" smtClean="0"/>
              <a:t> wing coupling (</a:t>
            </a:r>
            <a:r>
              <a:rPr lang="en-US" sz="2400" dirty="0" err="1" smtClean="0"/>
              <a:t>retinaculo-frenate</a:t>
            </a:r>
            <a:r>
              <a:rPr lang="en-US" sz="2400" dirty="0" smtClean="0"/>
              <a:t> in </a:t>
            </a:r>
            <a:r>
              <a:rPr lang="en-US" sz="2400" dirty="0" err="1" smtClean="0"/>
              <a:t>Sesiidae</a:t>
            </a:r>
            <a:r>
              <a:rPr lang="en-US" sz="2400" dirty="0" smtClean="0"/>
              <a:t>)</a:t>
            </a:r>
          </a:p>
          <a:p>
            <a:r>
              <a:rPr lang="en-US" sz="2400" dirty="0" err="1" smtClean="0"/>
              <a:t>Ditrysian</a:t>
            </a:r>
            <a:r>
              <a:rPr lang="en-US" sz="2400" dirty="0" smtClean="0"/>
              <a:t>  female reproductive system</a:t>
            </a:r>
          </a:p>
          <a:p>
            <a:r>
              <a:rPr lang="en-US" sz="2400" dirty="0" smtClean="0"/>
              <a:t>Mouthparts well developed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/>
          </a:p>
        </p:txBody>
      </p:sp>
      <p:pic>
        <p:nvPicPr>
          <p:cNvPr id="5125" name="Picture 5" descr="C:\Documents and Settings\User\My Documents\My Pictures\sesii_wing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6200000">
            <a:off x="4706144" y="1389857"/>
            <a:ext cx="1243013" cy="2120900"/>
          </a:xfrm>
          <a:prstGeom prst="rect">
            <a:avLst/>
          </a:prstGeom>
          <a:noFill/>
        </p:spPr>
      </p:pic>
      <p:pic>
        <p:nvPicPr>
          <p:cNvPr id="2" name="Picture 2" descr="C:\Documents and Settings\User\My Documents\My Pictures\sesii_mouth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72000" y="4876800"/>
            <a:ext cx="1600200" cy="1761378"/>
          </a:xfrm>
          <a:prstGeom prst="rect">
            <a:avLst/>
          </a:prstGeom>
          <a:noFill/>
        </p:spPr>
      </p:pic>
      <p:pic>
        <p:nvPicPr>
          <p:cNvPr id="14" name="Picture 10" descr="http://www.odolep.com/Moths/COSSIDAE/Prionoxystus_robiniae1a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16200000">
            <a:off x="7082603" y="1451797"/>
            <a:ext cx="1554017" cy="2003223"/>
          </a:xfrm>
          <a:prstGeom prst="rect">
            <a:avLst/>
          </a:prstGeom>
          <a:noFill/>
        </p:spPr>
      </p:pic>
      <p:pic>
        <p:nvPicPr>
          <p:cNvPr id="15" name="Picture 10" descr="http://entomology.ifas.ufl.edu/foltz/eny3005/lab1/lepidoptera/Sesiid_2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858000" y="3352800"/>
            <a:ext cx="1981200" cy="1604341"/>
          </a:xfrm>
          <a:prstGeom prst="rect">
            <a:avLst/>
          </a:prstGeom>
          <a:noFill/>
        </p:spPr>
      </p:pic>
      <p:pic>
        <p:nvPicPr>
          <p:cNvPr id="16" name="Picture 8" descr="http://images.ookaboo.com/photo/m/CastniidaeMexico_m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934200" y="5105400"/>
            <a:ext cx="1981200" cy="14859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Documents and Settings\User\My Documents\My Pictures\phylo_pow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0800000">
            <a:off x="1752600" y="130984"/>
            <a:ext cx="5410200" cy="6650816"/>
          </a:xfrm>
          <a:prstGeom prst="rect">
            <a:avLst/>
          </a:prstGeom>
          <a:noFill/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21213052">
            <a:off x="6710784" y="3674370"/>
            <a:ext cx="106680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0800000">
            <a:off x="2057400" y="4038599"/>
            <a:ext cx="106680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1143000"/>
          </a:xfrm>
        </p:spPr>
        <p:txBody>
          <a:bodyPr>
            <a:normAutofit/>
          </a:bodyPr>
          <a:lstStyle/>
          <a:p>
            <a:r>
              <a:rPr lang="en-US" sz="3600" dirty="0" err="1" smtClean="0"/>
              <a:t>Tortricoidea</a:t>
            </a:r>
            <a:r>
              <a:rPr lang="en-US" sz="3600" dirty="0" smtClean="0"/>
              <a:t> (</a:t>
            </a:r>
            <a:r>
              <a:rPr lang="en-US" sz="3600" dirty="0" err="1" smtClean="0"/>
              <a:t>Apoditrysia</a:t>
            </a:r>
            <a:r>
              <a:rPr lang="en-US" sz="3600" dirty="0" smtClean="0"/>
              <a:t>)</a:t>
            </a:r>
            <a:endParaRPr lang="en-US" sz="3600" dirty="0"/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457200" y="1676400"/>
            <a:ext cx="4267200" cy="4389120"/>
          </a:xfrm>
        </p:spPr>
        <p:txBody>
          <a:bodyPr/>
          <a:lstStyle/>
          <a:p>
            <a:r>
              <a:rPr lang="en-US" dirty="0" smtClean="0"/>
              <a:t>1 family with ca. 10,000 described species</a:t>
            </a:r>
          </a:p>
          <a:p>
            <a:pPr>
              <a:buNone/>
            </a:pPr>
            <a:r>
              <a:rPr lang="en-US" sz="2000" dirty="0" smtClean="0"/>
              <a:t>	Two major subfamilies previously 	considered families: 	</a:t>
            </a:r>
            <a:r>
              <a:rPr lang="en-US" sz="2000" dirty="0" err="1" smtClean="0"/>
              <a:t>Olethreutidae</a:t>
            </a:r>
            <a:endParaRPr lang="en-US" sz="2000" dirty="0" smtClean="0"/>
          </a:p>
          <a:p>
            <a:pPr>
              <a:buNone/>
            </a:pPr>
            <a:r>
              <a:rPr lang="en-US" sz="2000" dirty="0" smtClean="0"/>
              <a:t>		</a:t>
            </a:r>
            <a:r>
              <a:rPr lang="en-US" sz="2000" dirty="0" err="1" smtClean="0"/>
              <a:t>Tortricidae</a:t>
            </a:r>
            <a:endParaRPr lang="en-US" sz="2000" dirty="0" smtClean="0"/>
          </a:p>
          <a:p>
            <a:pPr>
              <a:buNone/>
            </a:pPr>
            <a:r>
              <a:rPr lang="en-US" sz="2000" dirty="0" smtClean="0"/>
              <a:t>	Many economically important 	pests – spruce bud worm, 	codling moth, light brown 	apple moth, European grape 	berry moth</a:t>
            </a:r>
          </a:p>
          <a:p>
            <a:pPr>
              <a:buNone/>
            </a:pPr>
            <a:r>
              <a:rPr lang="en-US" sz="2000" dirty="0" smtClean="0"/>
              <a:t>	</a:t>
            </a:r>
            <a:endParaRPr lang="en-US" sz="20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77000" y="1830243"/>
            <a:ext cx="2209800" cy="15987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527800" y="3619500"/>
            <a:ext cx="2192867" cy="1409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526576" y="5257800"/>
            <a:ext cx="2236424" cy="12252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1143000"/>
          </a:xfrm>
        </p:spPr>
        <p:txBody>
          <a:bodyPr>
            <a:normAutofit/>
          </a:bodyPr>
          <a:lstStyle/>
          <a:p>
            <a:r>
              <a:rPr lang="en-US" sz="3600" dirty="0" err="1" smtClean="0"/>
              <a:t>Tortricoidea</a:t>
            </a:r>
            <a:r>
              <a:rPr lang="en-US" sz="3600" dirty="0" smtClean="0"/>
              <a:t> (</a:t>
            </a:r>
            <a:r>
              <a:rPr lang="en-US" sz="3600" dirty="0" err="1" smtClean="0"/>
              <a:t>Apoditrysia</a:t>
            </a:r>
            <a:r>
              <a:rPr lang="en-US" sz="3600" dirty="0" smtClean="0"/>
              <a:t>)</a:t>
            </a:r>
            <a:endParaRPr lang="en-US" sz="3600" dirty="0"/>
          </a:p>
        </p:txBody>
      </p:sp>
      <p:pic>
        <p:nvPicPr>
          <p:cNvPr id="1026" name="Picture 2" descr="C:\Documents and Settings\User\My Documents\My Pictures\ditrys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0800000">
            <a:off x="3757613" y="3198433"/>
            <a:ext cx="2719387" cy="1525966"/>
          </a:xfrm>
          <a:prstGeom prst="rect">
            <a:avLst/>
          </a:prstGeom>
          <a:noFill/>
        </p:spPr>
      </p:pic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457200" y="1676400"/>
            <a:ext cx="4114800" cy="4389120"/>
          </a:xfrm>
        </p:spPr>
        <p:txBody>
          <a:bodyPr/>
          <a:lstStyle/>
          <a:p>
            <a:r>
              <a:rPr lang="en-US" dirty="0" smtClean="0"/>
              <a:t>1 family with ca. 10,000 described species</a:t>
            </a:r>
          </a:p>
          <a:p>
            <a:r>
              <a:rPr lang="en-US" dirty="0" err="1" smtClean="0"/>
              <a:t>Heteroneurous</a:t>
            </a:r>
            <a:r>
              <a:rPr lang="en-US" dirty="0" smtClean="0"/>
              <a:t> wings; </a:t>
            </a:r>
            <a:r>
              <a:rPr lang="en-US" dirty="0" err="1" smtClean="0"/>
              <a:t>frenate</a:t>
            </a:r>
            <a:r>
              <a:rPr lang="en-US" dirty="0" smtClean="0"/>
              <a:t> wing coupling</a:t>
            </a:r>
          </a:p>
          <a:p>
            <a:r>
              <a:rPr lang="en-US" dirty="0" err="1" smtClean="0"/>
              <a:t>Ditrysian</a:t>
            </a:r>
            <a:r>
              <a:rPr lang="en-US" dirty="0" smtClean="0"/>
              <a:t>  female reproductive system</a:t>
            </a:r>
          </a:p>
          <a:p>
            <a:r>
              <a:rPr lang="en-US" dirty="0" smtClean="0"/>
              <a:t>Mouthparts well developed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77000" y="1830243"/>
            <a:ext cx="2209800" cy="15987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527800" y="3619500"/>
            <a:ext cx="2192867" cy="1409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526576" y="5257800"/>
            <a:ext cx="2236424" cy="12252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3" name="Picture 5" descr="C:\Documents and Settings\User\My Documents\My Pictures\tortwing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495800" y="1676400"/>
            <a:ext cx="1670050" cy="1497545"/>
          </a:xfrm>
          <a:prstGeom prst="rect">
            <a:avLst/>
          </a:prstGeom>
          <a:noFill/>
        </p:spPr>
      </p:pic>
      <p:pic>
        <p:nvPicPr>
          <p:cNvPr id="2054" name="Picture 6" descr="C:\Documents and Settings\User\My Documents\My Pictures\torthead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548063" y="4949825"/>
            <a:ext cx="2852737" cy="17557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Documents and Settings\User\My Documents\My Pictures\phylo_pow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0800000">
            <a:off x="1752600" y="130984"/>
            <a:ext cx="5410200" cy="6650816"/>
          </a:xfrm>
          <a:prstGeom prst="rect">
            <a:avLst/>
          </a:prstGeom>
          <a:noFill/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21308130">
            <a:off x="6710141" y="4235958"/>
            <a:ext cx="106680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0800000">
            <a:off x="2057400" y="4038599"/>
            <a:ext cx="106680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1143000"/>
          </a:xfrm>
        </p:spPr>
        <p:txBody>
          <a:bodyPr>
            <a:normAutofit/>
          </a:bodyPr>
          <a:lstStyle/>
          <a:p>
            <a:r>
              <a:rPr lang="en-US" sz="3600" dirty="0" err="1" smtClean="0"/>
              <a:t>Zygaenoidea</a:t>
            </a:r>
            <a:r>
              <a:rPr lang="en-US" sz="3600" dirty="0" smtClean="0"/>
              <a:t> (</a:t>
            </a:r>
            <a:r>
              <a:rPr lang="en-US" sz="3600" dirty="0" err="1" smtClean="0"/>
              <a:t>Apoditrysia</a:t>
            </a:r>
            <a:r>
              <a:rPr lang="en-US" sz="3600" dirty="0" smtClean="0"/>
              <a:t>)</a:t>
            </a:r>
            <a:endParaRPr lang="en-US" sz="3600" dirty="0"/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457200" y="1676400"/>
            <a:ext cx="4267200" cy="4389120"/>
          </a:xfrm>
        </p:spPr>
        <p:txBody>
          <a:bodyPr/>
          <a:lstStyle/>
          <a:p>
            <a:r>
              <a:rPr lang="en-US" dirty="0" smtClean="0"/>
              <a:t>12 families with ca. 2,700 described species</a:t>
            </a:r>
          </a:p>
          <a:p>
            <a:pPr>
              <a:buNone/>
            </a:pPr>
            <a:r>
              <a:rPr lang="en-US" dirty="0" smtClean="0"/>
              <a:t>	</a:t>
            </a:r>
            <a:r>
              <a:rPr lang="en-US" sz="2000" dirty="0" smtClean="0"/>
              <a:t>Small to medium sized fuzzy 	moths (</a:t>
            </a:r>
            <a:r>
              <a:rPr lang="en-US" sz="2000" dirty="0" err="1" smtClean="0"/>
              <a:t>Limacodidae</a:t>
            </a:r>
            <a:r>
              <a:rPr lang="en-US" sz="2000" dirty="0" smtClean="0"/>
              <a:t>, 	</a:t>
            </a:r>
            <a:r>
              <a:rPr lang="en-US" sz="2000" dirty="0" err="1" smtClean="0"/>
              <a:t>Megalopygidae</a:t>
            </a:r>
            <a:r>
              <a:rPr lang="en-US" sz="2000" dirty="0" smtClean="0"/>
              <a:t>,  </a:t>
            </a:r>
            <a:r>
              <a:rPr lang="en-US" sz="2000" dirty="0" err="1" smtClean="0"/>
              <a:t>Dalceridae</a:t>
            </a:r>
            <a:r>
              <a:rPr lang="en-US" sz="2000" dirty="0" smtClean="0"/>
              <a:t>)</a:t>
            </a:r>
          </a:p>
          <a:p>
            <a:pPr>
              <a:buNone/>
            </a:pPr>
            <a:r>
              <a:rPr lang="en-US" sz="2000" dirty="0" smtClean="0"/>
              <a:t>	Bizarre larvae (</a:t>
            </a:r>
            <a:r>
              <a:rPr lang="en-US" sz="2000" dirty="0" err="1" smtClean="0"/>
              <a:t>Limacodidae</a:t>
            </a:r>
            <a:r>
              <a:rPr lang="en-US" sz="2000" dirty="0" smtClean="0"/>
              <a:t>, 	</a:t>
            </a:r>
            <a:r>
              <a:rPr lang="en-US" sz="2000" dirty="0" err="1" smtClean="0"/>
              <a:t>Megalopygidae</a:t>
            </a:r>
            <a:r>
              <a:rPr lang="en-US" sz="2000" dirty="0" smtClean="0"/>
              <a:t>, </a:t>
            </a:r>
            <a:r>
              <a:rPr lang="en-US" sz="2000" dirty="0" err="1" smtClean="0"/>
              <a:t>Dalceridae</a:t>
            </a:r>
            <a:r>
              <a:rPr lang="en-US" sz="2000" dirty="0" smtClean="0"/>
              <a:t>)</a:t>
            </a:r>
          </a:p>
          <a:p>
            <a:pPr>
              <a:buNone/>
            </a:pPr>
            <a:r>
              <a:rPr lang="en-US" sz="2000" dirty="0" smtClean="0"/>
              <a:t>	Many </a:t>
            </a:r>
            <a:r>
              <a:rPr lang="en-US" sz="2000" dirty="0" err="1" smtClean="0"/>
              <a:t>Zygaenidae</a:t>
            </a:r>
            <a:r>
              <a:rPr lang="en-US" sz="2000" dirty="0" smtClean="0"/>
              <a:t> are diurnal</a:t>
            </a:r>
          </a:p>
          <a:p>
            <a:pPr>
              <a:buNone/>
            </a:pPr>
            <a:r>
              <a:rPr lang="en-US" sz="2000" dirty="0" smtClean="0"/>
              <a:t>	</a:t>
            </a:r>
            <a:r>
              <a:rPr lang="en-US" sz="2000" dirty="0" err="1" smtClean="0"/>
              <a:t>Epipyropidae</a:t>
            </a:r>
            <a:r>
              <a:rPr lang="en-US" sz="2000" dirty="0" smtClean="0"/>
              <a:t> are </a:t>
            </a:r>
            <a:r>
              <a:rPr lang="en-US" sz="2000" dirty="0" err="1" smtClean="0"/>
              <a:t>ectoparasites</a:t>
            </a:r>
            <a:r>
              <a:rPr lang="en-US" sz="2000" dirty="0" smtClean="0"/>
              <a:t> on 	</a:t>
            </a:r>
            <a:r>
              <a:rPr lang="en-US" sz="2000" dirty="0" err="1" smtClean="0"/>
              <a:t>Homoptera</a:t>
            </a:r>
            <a:endParaRPr lang="en-US" sz="2000" dirty="0" smtClean="0"/>
          </a:p>
          <a:p>
            <a:pPr>
              <a:buNone/>
            </a:pPr>
            <a:endParaRPr lang="en-US" sz="2000" dirty="0" smtClean="0"/>
          </a:p>
          <a:p>
            <a:pPr>
              <a:buNone/>
            </a:pPr>
            <a:endParaRPr lang="en-US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57950" y="1066800"/>
            <a:ext cx="2381250" cy="159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5400000">
            <a:off x="6624637" y="2595563"/>
            <a:ext cx="2085975" cy="2381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477000" y="4914900"/>
            <a:ext cx="2286000" cy="171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Documents and Settings\User\My Documents\My Pictures\zyg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43400" y="1524000"/>
            <a:ext cx="1981200" cy="1874902"/>
          </a:xfrm>
          <a:prstGeom prst="rect">
            <a:avLst/>
          </a:prstGeom>
          <a:noFill/>
        </p:spPr>
      </p:pic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1143000"/>
          </a:xfrm>
        </p:spPr>
        <p:txBody>
          <a:bodyPr>
            <a:normAutofit/>
          </a:bodyPr>
          <a:lstStyle/>
          <a:p>
            <a:r>
              <a:rPr lang="en-US" sz="3600" dirty="0" err="1" smtClean="0"/>
              <a:t>Zygaenoidea</a:t>
            </a:r>
            <a:r>
              <a:rPr lang="en-US" sz="3600" dirty="0" smtClean="0"/>
              <a:t> (</a:t>
            </a:r>
            <a:r>
              <a:rPr lang="en-US" sz="3600" dirty="0" err="1" smtClean="0"/>
              <a:t>Apoditrysia</a:t>
            </a:r>
            <a:r>
              <a:rPr lang="en-US" sz="3600" dirty="0" smtClean="0"/>
              <a:t>)</a:t>
            </a:r>
            <a:endParaRPr lang="en-US" sz="3600" dirty="0"/>
          </a:p>
        </p:txBody>
      </p:sp>
      <p:pic>
        <p:nvPicPr>
          <p:cNvPr id="1026" name="Picture 2" descr="C:\Documents and Settings\User\My Documents\My Pictures\ditrys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0800000">
            <a:off x="3757613" y="3198433"/>
            <a:ext cx="2719387" cy="1525966"/>
          </a:xfrm>
          <a:prstGeom prst="rect">
            <a:avLst/>
          </a:prstGeom>
          <a:noFill/>
        </p:spPr>
      </p:pic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457200" y="1676400"/>
            <a:ext cx="3886200" cy="4389120"/>
          </a:xfrm>
        </p:spPr>
        <p:txBody>
          <a:bodyPr/>
          <a:lstStyle/>
          <a:p>
            <a:r>
              <a:rPr lang="en-US" dirty="0" smtClean="0"/>
              <a:t>12 families with ca. 2,700 described species</a:t>
            </a:r>
          </a:p>
          <a:p>
            <a:r>
              <a:rPr lang="en-US" dirty="0" err="1" smtClean="0"/>
              <a:t>Heteroneurous</a:t>
            </a:r>
            <a:r>
              <a:rPr lang="en-US" dirty="0" smtClean="0"/>
              <a:t> wings</a:t>
            </a:r>
          </a:p>
          <a:p>
            <a:r>
              <a:rPr lang="en-US" dirty="0" err="1" smtClean="0"/>
              <a:t>Frenate</a:t>
            </a:r>
            <a:r>
              <a:rPr lang="en-US" dirty="0" smtClean="0"/>
              <a:t> wing coupling</a:t>
            </a:r>
          </a:p>
          <a:p>
            <a:r>
              <a:rPr lang="en-US" dirty="0" err="1" smtClean="0"/>
              <a:t>Ditrysian</a:t>
            </a:r>
            <a:r>
              <a:rPr lang="en-US" dirty="0" smtClean="0"/>
              <a:t>  female reproductive system</a:t>
            </a:r>
          </a:p>
          <a:p>
            <a:r>
              <a:rPr lang="en-US" dirty="0" err="1" smtClean="0"/>
              <a:t>Palpi</a:t>
            </a:r>
            <a:r>
              <a:rPr lang="en-US" dirty="0" smtClean="0"/>
              <a:t> reduced, proboscis present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457950" y="1066800"/>
            <a:ext cx="2381250" cy="159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5400000">
            <a:off x="6624637" y="2595563"/>
            <a:ext cx="2085975" cy="2381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477000" y="4914900"/>
            <a:ext cx="2286000" cy="171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>
            <a:normAutofit/>
          </a:bodyPr>
          <a:lstStyle/>
          <a:p>
            <a:r>
              <a:rPr lang="en-US" sz="3600" dirty="0" err="1" smtClean="0"/>
              <a:t>Limacodidae</a:t>
            </a:r>
            <a:r>
              <a:rPr lang="en-US" sz="3600" dirty="0" smtClean="0"/>
              <a:t> larvae – bizarre!</a:t>
            </a:r>
            <a:endParaRPr lang="en-US" sz="3600" dirty="0"/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457200" y="1676400"/>
            <a:ext cx="4114800" cy="4389120"/>
          </a:xfrm>
        </p:spPr>
        <p:txBody>
          <a:bodyPr>
            <a:normAutofit/>
          </a:bodyPr>
          <a:lstStyle/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52800" y="2600325"/>
            <a:ext cx="2762250" cy="165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248399" y="2590800"/>
            <a:ext cx="2438401" cy="16744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62001" y="2593849"/>
            <a:ext cx="2514599" cy="16733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6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5400000">
            <a:off x="1012458" y="4069985"/>
            <a:ext cx="2013683" cy="25145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7" name="Picture 7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352800" y="4343400"/>
            <a:ext cx="2743200" cy="197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9" name="Picture 9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248401" y="4343400"/>
            <a:ext cx="2438400" cy="196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phylo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 rot="10800000">
            <a:off x="76201" y="533400"/>
            <a:ext cx="3949770" cy="5562600"/>
          </a:xfrm>
        </p:spPr>
      </p:pic>
      <p:pic>
        <p:nvPicPr>
          <p:cNvPr id="1026" name="Picture 2" descr="C:\Documents and Settings\User\My Documents\My Pictures\phylo_pow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0800000">
            <a:off x="3962400" y="171361"/>
            <a:ext cx="5105400" cy="645803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Documents and Settings\User\My Documents\My Pictures\phylo_pow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0800000">
            <a:off x="1752600" y="130984"/>
            <a:ext cx="5410200" cy="6650816"/>
          </a:xfrm>
          <a:prstGeom prst="rect">
            <a:avLst/>
          </a:prstGeom>
          <a:noFill/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21204844">
            <a:off x="6776580" y="4511325"/>
            <a:ext cx="106680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0800000">
            <a:off x="2057400" y="4038600"/>
            <a:ext cx="106680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1143000"/>
          </a:xfrm>
        </p:spPr>
        <p:txBody>
          <a:bodyPr>
            <a:normAutofit/>
          </a:bodyPr>
          <a:lstStyle/>
          <a:p>
            <a:r>
              <a:rPr lang="en-US" sz="3600" dirty="0" err="1" smtClean="0"/>
              <a:t>Pterophoroidea</a:t>
            </a:r>
            <a:r>
              <a:rPr lang="en-US" sz="3600" dirty="0" smtClean="0"/>
              <a:t> (</a:t>
            </a:r>
            <a:r>
              <a:rPr lang="en-US" sz="3600" dirty="0" err="1" smtClean="0"/>
              <a:t>Apoditrysia</a:t>
            </a:r>
            <a:r>
              <a:rPr lang="en-US" sz="3600" dirty="0" smtClean="0"/>
              <a:t>)</a:t>
            </a:r>
            <a:endParaRPr lang="en-US" sz="3600" dirty="0"/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457200" y="1676400"/>
            <a:ext cx="4038600" cy="4389120"/>
          </a:xfrm>
        </p:spPr>
        <p:txBody>
          <a:bodyPr/>
          <a:lstStyle/>
          <a:p>
            <a:r>
              <a:rPr lang="en-US" dirty="0" smtClean="0"/>
              <a:t>1 family with ca. 1,000 described species</a:t>
            </a:r>
          </a:p>
          <a:p>
            <a:pPr>
              <a:buNone/>
            </a:pPr>
            <a:r>
              <a:rPr lang="en-US" sz="2000" dirty="0" smtClean="0"/>
              <a:t>	Characteristically incised wings</a:t>
            </a:r>
          </a:p>
          <a:p>
            <a:pPr>
              <a:buNone/>
            </a:pPr>
            <a:r>
              <a:rPr lang="en-US" sz="2000" dirty="0" smtClean="0"/>
              <a:t>	Long slender legs</a:t>
            </a:r>
          </a:p>
          <a:p>
            <a:pPr>
              <a:buNone/>
            </a:pPr>
            <a:r>
              <a:rPr lang="en-US" sz="2000" dirty="0" smtClean="0"/>
              <a:t>	Distinctive resting posture</a:t>
            </a: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29400" y="1432621"/>
            <a:ext cx="2133600" cy="17085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629400" y="3286125"/>
            <a:ext cx="2198629" cy="159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654800" y="4953000"/>
            <a:ext cx="2184400" cy="163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1143000"/>
          </a:xfrm>
        </p:spPr>
        <p:txBody>
          <a:bodyPr>
            <a:normAutofit/>
          </a:bodyPr>
          <a:lstStyle/>
          <a:p>
            <a:r>
              <a:rPr lang="en-US" sz="3600" dirty="0" err="1" smtClean="0"/>
              <a:t>Pterophoridea</a:t>
            </a:r>
            <a:r>
              <a:rPr lang="en-US" sz="3600" dirty="0" smtClean="0"/>
              <a:t> (</a:t>
            </a:r>
            <a:r>
              <a:rPr lang="en-US" sz="3600" dirty="0" err="1" smtClean="0"/>
              <a:t>Apoditrysia</a:t>
            </a:r>
            <a:r>
              <a:rPr lang="en-US" sz="3600" dirty="0" smtClean="0"/>
              <a:t>)</a:t>
            </a:r>
            <a:endParaRPr lang="en-US" sz="3600" dirty="0"/>
          </a:p>
        </p:txBody>
      </p:sp>
      <p:pic>
        <p:nvPicPr>
          <p:cNvPr id="1026" name="Picture 2" descr="C:\Documents and Settings\User\My Documents\My Pictures\ditrys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0800000">
            <a:off x="3757613" y="3198433"/>
            <a:ext cx="2719387" cy="1525966"/>
          </a:xfrm>
          <a:prstGeom prst="rect">
            <a:avLst/>
          </a:prstGeom>
          <a:noFill/>
        </p:spPr>
      </p:pic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457200" y="1676400"/>
            <a:ext cx="3886200" cy="4389120"/>
          </a:xfrm>
        </p:spPr>
        <p:txBody>
          <a:bodyPr/>
          <a:lstStyle/>
          <a:p>
            <a:r>
              <a:rPr lang="en-US" dirty="0" smtClean="0"/>
              <a:t>1 family with ca. 1,000 described species</a:t>
            </a:r>
          </a:p>
          <a:p>
            <a:r>
              <a:rPr lang="en-US" dirty="0" err="1" smtClean="0"/>
              <a:t>Heteroneurous</a:t>
            </a:r>
            <a:r>
              <a:rPr lang="en-US" dirty="0" smtClean="0"/>
              <a:t> wings; </a:t>
            </a:r>
            <a:r>
              <a:rPr lang="en-US" dirty="0" err="1" smtClean="0"/>
              <a:t>frenate</a:t>
            </a:r>
            <a:r>
              <a:rPr lang="en-US" dirty="0" smtClean="0"/>
              <a:t> wing coupling</a:t>
            </a:r>
          </a:p>
          <a:p>
            <a:r>
              <a:rPr lang="en-US" dirty="0" err="1" smtClean="0"/>
              <a:t>Ditrysian</a:t>
            </a:r>
            <a:r>
              <a:rPr lang="en-US" dirty="0" smtClean="0"/>
              <a:t>  female reproductive system</a:t>
            </a:r>
          </a:p>
          <a:p>
            <a:r>
              <a:rPr lang="en-US" dirty="0" smtClean="0"/>
              <a:t>Labial </a:t>
            </a:r>
            <a:r>
              <a:rPr lang="en-US" dirty="0" err="1" smtClean="0"/>
              <a:t>palpi</a:t>
            </a:r>
            <a:r>
              <a:rPr lang="en-US" dirty="0" smtClean="0"/>
              <a:t> variable in shape and </a:t>
            </a:r>
            <a:r>
              <a:rPr lang="en-US" dirty="0" err="1" smtClean="0"/>
              <a:t>vestiture</a:t>
            </a: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/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629400" y="1432621"/>
            <a:ext cx="2133600" cy="17085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629400" y="3286125"/>
            <a:ext cx="2198629" cy="159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654800" y="4953000"/>
            <a:ext cx="2184400" cy="163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5" descr="C:\Documents and Settings\User\My Documents\My Pictures\ptero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rot="10800000">
            <a:off x="4180980" y="1828799"/>
            <a:ext cx="2372219" cy="12192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Documents and Settings\User\My Documents\My Pictures\phylo_pow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0800000">
            <a:off x="1752600" y="130984"/>
            <a:ext cx="5410200" cy="6650816"/>
          </a:xfrm>
          <a:prstGeom prst="rect">
            <a:avLst/>
          </a:prstGeom>
          <a:noFill/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0800000">
            <a:off x="685800" y="685799"/>
            <a:ext cx="106680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0800000">
            <a:off x="762000" y="4648200"/>
            <a:ext cx="106680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228600" y="4267200"/>
            <a:ext cx="2971800" cy="1600200"/>
          </a:xfrm>
        </p:spPr>
        <p:txBody>
          <a:bodyPr>
            <a:normAutofit/>
          </a:bodyPr>
          <a:lstStyle/>
          <a:p>
            <a:r>
              <a:rPr lang="en-US" sz="2000" dirty="0" smtClean="0"/>
              <a:t>70% of the species diversity</a:t>
            </a:r>
            <a:br>
              <a:rPr lang="en-US" sz="2000" dirty="0" smtClean="0"/>
            </a:br>
            <a:r>
              <a:rPr lang="en-US" sz="2000" dirty="0" smtClean="0"/>
              <a:t>25% of the familial diversity</a:t>
            </a:r>
            <a:endParaRPr lang="en-US" sz="2000" dirty="0"/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228600" y="1981200"/>
            <a:ext cx="3124200" cy="14478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30% of the species diversity</a:t>
            </a:r>
            <a:b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75% of the familial diversity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User\My Documents\My Pictures\phylo_pow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0800000">
            <a:off x="2133600" y="171361"/>
            <a:ext cx="5105400" cy="6458039"/>
          </a:xfrm>
          <a:prstGeom prst="rect">
            <a:avLst/>
          </a:prstGeom>
          <a:noFill/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2750675">
            <a:off x="5062764" y="274742"/>
            <a:ext cx="106680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0"/>
            <a:ext cx="8229600" cy="685800"/>
          </a:xfrm>
        </p:spPr>
        <p:txBody>
          <a:bodyPr>
            <a:normAutofit fontScale="90000"/>
          </a:bodyPr>
          <a:lstStyle/>
          <a:p>
            <a:r>
              <a:rPr lang="en-US" dirty="0" err="1" smtClean="0"/>
              <a:t>Micropterigidae</a:t>
            </a:r>
            <a:r>
              <a:rPr lang="en-US" dirty="0" smtClean="0"/>
              <a:t> (</a:t>
            </a:r>
            <a:r>
              <a:rPr lang="en-US" dirty="0" err="1" smtClean="0"/>
              <a:t>Zeugloptera</a:t>
            </a:r>
            <a:r>
              <a:rPr lang="en-US" dirty="0" smtClean="0"/>
              <a:t>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52600"/>
            <a:ext cx="3733800" cy="4572000"/>
          </a:xfrm>
        </p:spPr>
        <p:txBody>
          <a:bodyPr/>
          <a:lstStyle/>
          <a:p>
            <a:r>
              <a:rPr lang="en-US" dirty="0" smtClean="0"/>
              <a:t>1 family with 121 described species</a:t>
            </a:r>
          </a:p>
          <a:p>
            <a:pPr>
              <a:buNone/>
            </a:pPr>
            <a:r>
              <a:rPr lang="en-US" dirty="0" smtClean="0"/>
              <a:t>	</a:t>
            </a:r>
            <a:r>
              <a:rPr lang="en-US" sz="2000" dirty="0" smtClean="0"/>
              <a:t>Tiny moths, 10 mm or less</a:t>
            </a:r>
          </a:p>
          <a:p>
            <a:pPr>
              <a:buNone/>
            </a:pPr>
            <a:r>
              <a:rPr lang="en-US" sz="2000" dirty="0" smtClean="0"/>
              <a:t>	Fuzzy head</a:t>
            </a:r>
          </a:p>
          <a:p>
            <a:pPr>
              <a:buNone/>
            </a:pPr>
            <a:r>
              <a:rPr lang="en-US" sz="2000" dirty="0" smtClean="0"/>
              <a:t>	Metallic colored wings</a:t>
            </a:r>
          </a:p>
          <a:p>
            <a:endParaRPr lang="en-US" dirty="0"/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957175" y="5105400"/>
            <a:ext cx="2034425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982119" y="3276600"/>
            <a:ext cx="2009481" cy="15051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963324" y="1524000"/>
            <a:ext cx="2028276" cy="14674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0"/>
            <a:ext cx="8229600" cy="685800"/>
          </a:xfrm>
        </p:spPr>
        <p:txBody>
          <a:bodyPr>
            <a:normAutofit fontScale="90000"/>
          </a:bodyPr>
          <a:lstStyle/>
          <a:p>
            <a:r>
              <a:rPr lang="en-US" dirty="0" err="1" smtClean="0"/>
              <a:t>Micropterigidae</a:t>
            </a:r>
            <a:r>
              <a:rPr lang="en-US" dirty="0" smtClean="0"/>
              <a:t> (</a:t>
            </a:r>
            <a:r>
              <a:rPr lang="en-US" dirty="0" err="1" smtClean="0"/>
              <a:t>Zeugloptera</a:t>
            </a:r>
            <a:r>
              <a:rPr lang="en-US" dirty="0" smtClean="0"/>
              <a:t>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52600"/>
            <a:ext cx="3733800" cy="4572000"/>
          </a:xfrm>
        </p:spPr>
        <p:txBody>
          <a:bodyPr/>
          <a:lstStyle/>
          <a:p>
            <a:r>
              <a:rPr lang="en-US" dirty="0" smtClean="0"/>
              <a:t>1 family with 121 described species</a:t>
            </a:r>
          </a:p>
          <a:p>
            <a:r>
              <a:rPr lang="en-US" dirty="0" err="1" smtClean="0"/>
              <a:t>Homoneurous</a:t>
            </a:r>
            <a:r>
              <a:rPr lang="en-US" dirty="0" smtClean="0"/>
              <a:t> wings; </a:t>
            </a:r>
            <a:r>
              <a:rPr lang="en-US" dirty="0" err="1" smtClean="0"/>
              <a:t>jugate</a:t>
            </a:r>
            <a:r>
              <a:rPr lang="en-US" dirty="0" smtClean="0"/>
              <a:t> wing coupling</a:t>
            </a:r>
          </a:p>
          <a:p>
            <a:pPr>
              <a:buNone/>
            </a:pPr>
            <a:endParaRPr lang="en-US" dirty="0" smtClean="0"/>
          </a:p>
          <a:p>
            <a:endParaRPr lang="en-US" dirty="0"/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957175" y="5105400"/>
            <a:ext cx="2034425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982119" y="3276600"/>
            <a:ext cx="2009481" cy="15051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963324" y="1524000"/>
            <a:ext cx="2028276" cy="14674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6" name="Picture 4" descr="C:\Documents and Settings\User\My Documents\My Pictures\homoneura3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10800000">
            <a:off x="4267200" y="1752600"/>
            <a:ext cx="2487613" cy="124301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0"/>
            <a:ext cx="8229600" cy="685800"/>
          </a:xfrm>
        </p:spPr>
        <p:txBody>
          <a:bodyPr>
            <a:normAutofit fontScale="90000"/>
          </a:bodyPr>
          <a:lstStyle/>
          <a:p>
            <a:r>
              <a:rPr lang="en-US" dirty="0" err="1" smtClean="0"/>
              <a:t>Micropterigidae</a:t>
            </a:r>
            <a:r>
              <a:rPr lang="en-US" dirty="0" smtClean="0"/>
              <a:t> (</a:t>
            </a:r>
            <a:r>
              <a:rPr lang="en-US" dirty="0" err="1" smtClean="0"/>
              <a:t>Zeugloptera</a:t>
            </a:r>
            <a:r>
              <a:rPr lang="en-US" dirty="0" smtClean="0"/>
              <a:t>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52600"/>
            <a:ext cx="3733800" cy="4572000"/>
          </a:xfrm>
        </p:spPr>
        <p:txBody>
          <a:bodyPr/>
          <a:lstStyle/>
          <a:p>
            <a:r>
              <a:rPr lang="en-US" dirty="0" smtClean="0"/>
              <a:t>1 family with 121 described species</a:t>
            </a:r>
          </a:p>
          <a:p>
            <a:r>
              <a:rPr lang="en-US" dirty="0" err="1" smtClean="0"/>
              <a:t>Homoneurous</a:t>
            </a:r>
            <a:r>
              <a:rPr lang="en-US" dirty="0" smtClean="0"/>
              <a:t> wings; </a:t>
            </a:r>
            <a:r>
              <a:rPr lang="en-US" dirty="0" err="1" smtClean="0"/>
              <a:t>jugate</a:t>
            </a:r>
            <a:r>
              <a:rPr lang="en-US" dirty="0" smtClean="0"/>
              <a:t> wing coupling</a:t>
            </a:r>
          </a:p>
          <a:p>
            <a:r>
              <a:rPr lang="en-US" dirty="0" err="1" smtClean="0"/>
              <a:t>Monotrysian</a:t>
            </a:r>
            <a:r>
              <a:rPr lang="en-US" dirty="0" smtClean="0"/>
              <a:t> female reproductive system</a:t>
            </a:r>
          </a:p>
          <a:p>
            <a:pPr>
              <a:buNone/>
            </a:pPr>
            <a:endParaRPr lang="en-US" dirty="0" smtClean="0"/>
          </a:p>
          <a:p>
            <a:endParaRPr lang="en-US" dirty="0"/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957175" y="5105400"/>
            <a:ext cx="2034425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982119" y="3276600"/>
            <a:ext cx="2009481" cy="15051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963324" y="1524000"/>
            <a:ext cx="2028276" cy="14674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5" name="Picture 3" descr="C:\Documents and Settings\User\My Documents\My Pictures\montyrsia1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10800000">
            <a:off x="3962401" y="2895600"/>
            <a:ext cx="2560637" cy="1609725"/>
          </a:xfrm>
          <a:prstGeom prst="rect">
            <a:avLst/>
          </a:prstGeom>
          <a:noFill/>
        </p:spPr>
      </p:pic>
      <p:pic>
        <p:nvPicPr>
          <p:cNvPr id="3076" name="Picture 4" descr="C:\Documents and Settings\User\My Documents\My Pictures\homoneura3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rot="10800000">
            <a:off x="4267200" y="1752600"/>
            <a:ext cx="2487613" cy="124301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1155</TotalTime>
  <Words>958</Words>
  <Application>Microsoft Office PowerPoint</Application>
  <PresentationFormat>On-screen Show (4:3)</PresentationFormat>
  <Paragraphs>232</Paragraphs>
  <Slides>53</Slides>
  <Notes>53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53</vt:i4>
      </vt:variant>
    </vt:vector>
  </HeadingPairs>
  <TitlesOfParts>
    <vt:vector size="54" baseType="lpstr">
      <vt:lpstr>Flow</vt:lpstr>
      <vt:lpstr>AN INTRODUCTION TO MICROLEPIDOPTERA: Phylogeny, Classification,  Diversity, and Morphology (gag me with a spoon!)</vt:lpstr>
      <vt:lpstr>General Remarks</vt:lpstr>
      <vt:lpstr>Overview of Presentation</vt:lpstr>
      <vt:lpstr>Kristensen 1998 Handbook of Zoology</vt:lpstr>
      <vt:lpstr>Slide 5</vt:lpstr>
      <vt:lpstr>Slide 6</vt:lpstr>
      <vt:lpstr>Micropterigidae (Zeugloptera)</vt:lpstr>
      <vt:lpstr>Micropterigidae (Zeugloptera)</vt:lpstr>
      <vt:lpstr>Micropterigidae (Zeugloptera)</vt:lpstr>
      <vt:lpstr>Micropterigidae (Zeugloptera)</vt:lpstr>
      <vt:lpstr>Slide 11</vt:lpstr>
      <vt:lpstr>Eriocraniidae (Glossata)</vt:lpstr>
      <vt:lpstr>Eriocraniidae (Glossata)</vt:lpstr>
      <vt:lpstr>Eriocraniidae (Glossata)</vt:lpstr>
      <vt:lpstr>Eriocraniidae (Glossata)</vt:lpstr>
      <vt:lpstr>Slide 16</vt:lpstr>
      <vt:lpstr>Hepialoidea (Exoporia)</vt:lpstr>
      <vt:lpstr>Hepialoidea (Exoporia)</vt:lpstr>
      <vt:lpstr>Hepialoidea (Exoporia)</vt:lpstr>
      <vt:lpstr>Hepialoidea (Exoporia)</vt:lpstr>
      <vt:lpstr>Slide 21</vt:lpstr>
      <vt:lpstr>Incurvarioidea (Heteroneura - Monotrysia)</vt:lpstr>
      <vt:lpstr>Slide 23</vt:lpstr>
      <vt:lpstr>Incurvarioidea (Heteroneura - Monotrysia)</vt:lpstr>
      <vt:lpstr>Incurvarioidea (Heteroneura - Ditrysia)</vt:lpstr>
      <vt:lpstr>Incurvariidae – yucca moths</vt:lpstr>
      <vt:lpstr>Slide 27</vt:lpstr>
      <vt:lpstr>Tineiodea (Heteroneura - Ditrysia)</vt:lpstr>
      <vt:lpstr>Tineiodea (Heteroneura - Ditrysia)</vt:lpstr>
      <vt:lpstr>Tineiodea (Heteroneura - Ditrysia)</vt:lpstr>
      <vt:lpstr>Tineiodea (Heteroneura - Ditrysia)</vt:lpstr>
      <vt:lpstr>Slide 32</vt:lpstr>
      <vt:lpstr>Gracillarioidea (Heteroneura - Ditrysia)</vt:lpstr>
      <vt:lpstr>Slide 34</vt:lpstr>
      <vt:lpstr>Yponomeutoidea (Heteroneura - Ditrysia)</vt:lpstr>
      <vt:lpstr>Yponomeutoidea (Heteroneura - Ditrysia)</vt:lpstr>
      <vt:lpstr>Slide 37</vt:lpstr>
      <vt:lpstr>Gelechioidea (Heteroneura - Apoditrysia)</vt:lpstr>
      <vt:lpstr>Gelechioidea (Heteroneura - Apoditrysia)</vt:lpstr>
      <vt:lpstr>Slide 40</vt:lpstr>
      <vt:lpstr>Cossoidea (Heteroneura - Apoditrysia)</vt:lpstr>
      <vt:lpstr>Cossoidea (Heteroneura - Ditrysia)</vt:lpstr>
      <vt:lpstr>Slide 43</vt:lpstr>
      <vt:lpstr>Tortricoidea (Apoditrysia)</vt:lpstr>
      <vt:lpstr>Tortricoidea (Apoditrysia)</vt:lpstr>
      <vt:lpstr>Slide 46</vt:lpstr>
      <vt:lpstr>Zygaenoidea (Apoditrysia)</vt:lpstr>
      <vt:lpstr>Zygaenoidea (Apoditrysia)</vt:lpstr>
      <vt:lpstr>Limacodidae larvae – bizarre!</vt:lpstr>
      <vt:lpstr>Slide 50</vt:lpstr>
      <vt:lpstr>Pterophoroidea (Apoditrysia)</vt:lpstr>
      <vt:lpstr>Pterophoridea (Apoditrysia)</vt:lpstr>
      <vt:lpstr>70% of the species diversity 25% of the familial diversity</vt:lpstr>
    </vt:vector>
  </TitlesOfParts>
  <Company> 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AN INTRODUCTION TO MICROLEPIDOPTERA</dc:title>
  <dc:creator> </dc:creator>
  <cp:lastModifiedBy>John W. Brown</cp:lastModifiedBy>
  <cp:revision>122</cp:revision>
  <dcterms:created xsi:type="dcterms:W3CDTF">2010-07-20T00:53:21Z</dcterms:created>
  <dcterms:modified xsi:type="dcterms:W3CDTF">2011-08-10T20:47:41Z</dcterms:modified>
</cp:coreProperties>
</file>